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9"/>
  </p:notesMasterIdLst>
  <p:handoutMasterIdLst>
    <p:handoutMasterId r:id="rId10"/>
  </p:handoutMasterIdLst>
  <p:sldIdLst>
    <p:sldId id="256" r:id="rId2"/>
    <p:sldId id="347" r:id="rId3"/>
    <p:sldId id="349" r:id="rId4"/>
    <p:sldId id="348" r:id="rId5"/>
    <p:sldId id="325" r:id="rId6"/>
    <p:sldId id="322" r:id="rId7"/>
    <p:sldId id="273" r:id="rId8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99"/>
    <a:srgbClr val="FF3300"/>
    <a:srgbClr val="FFD319"/>
    <a:srgbClr val="00002E"/>
    <a:srgbClr val="00005C"/>
    <a:srgbClr val="000068"/>
    <a:srgbClr val="000048"/>
    <a:srgbClr val="E4F3F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0647" autoAdjust="0"/>
  </p:normalViewPr>
  <p:slideViewPr>
    <p:cSldViewPr>
      <p:cViewPr>
        <p:scale>
          <a:sx n="103" d="100"/>
          <a:sy n="103" d="100"/>
        </p:scale>
        <p:origin x="-20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C20B51D-FC34-424D-B553-E3FA8D55B0A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noProof="0" smtClean="0"/>
              <a:t>Click to edit Master text styles</a:t>
            </a:r>
          </a:p>
          <a:p>
            <a:pPr lvl="1"/>
            <a:r>
              <a:rPr lang="bg-BG" altLang="bg-BG" noProof="0" smtClean="0"/>
              <a:t>Second level</a:t>
            </a:r>
          </a:p>
          <a:p>
            <a:pPr lvl="2"/>
            <a:r>
              <a:rPr lang="bg-BG" altLang="bg-BG" noProof="0" smtClean="0"/>
              <a:t>Third level</a:t>
            </a:r>
          </a:p>
          <a:p>
            <a:pPr lvl="3"/>
            <a:r>
              <a:rPr lang="bg-BG" altLang="bg-BG" noProof="0" smtClean="0"/>
              <a:t>Fourth level</a:t>
            </a:r>
          </a:p>
          <a:p>
            <a:pPr lvl="4"/>
            <a:r>
              <a:rPr lang="bg-BG" altLang="bg-BG" noProof="0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C91B610-5ECA-4AA4-89AD-70CA5C0EEB6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C1DCB83-6304-48B0-930E-0B102D93974E}" type="slidenum">
              <a:rPr lang="bg-BG" altLang="bg-BG" smtClean="0"/>
              <a:pPr/>
              <a:t>1</a:t>
            </a:fld>
            <a:endParaRPr lang="bg-BG" altLang="bg-BG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bg-BG" altLang="bg-BG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bg-BG" smtClean="0"/>
              <a:t>Предстои публикуване на пътните карти за обществено обсъждане</a:t>
            </a: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7D196CD-CBD5-4E9B-91BC-97890B76B366}" type="slidenum">
              <a:rPr lang="bg-BG" altLang="bg-BG" smtClean="0"/>
              <a:pPr/>
              <a:t>5</a:t>
            </a:fld>
            <a:endParaRPr lang="bg-BG" alt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F-logo-bjalo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50825" y="5995988"/>
            <a:ext cx="86360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bg-BG" altLang="bg-BG" noProof="0" smtClean="0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bg-BG" altLang="bg-BG" noProof="0" smtClean="0"/>
              <a:t>Click to edit Master subtitle style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61D0C-7446-45BA-A542-5DC3C412108A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8F9739-D0DB-4BEB-94E7-9BC23FBD5945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58503-6B7D-483F-B0EA-196936236B3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2684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26841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AA4A1-E6EA-428B-A37F-E47AE7A2A1E4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6CA804-236F-4E8B-B2B7-D78EDFA1A337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98512-8F29-4217-B798-27EA1F5BCC5F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9B73D-CC6F-4040-B926-22A3CA1EA1F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0E8EE-2397-441E-A060-3AC524C84DC0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85C4A-2C37-4368-8039-41D69D5DDDD9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2319E0-6D27-4E55-84F5-E40C435D15C6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58738"/>
            <a:ext cx="2146300" cy="5735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950" y="58738"/>
            <a:ext cx="6291263" cy="5735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FE8A6-9D32-4457-B066-5425013AED6B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" y="58738"/>
            <a:ext cx="728345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268413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text styles</a:t>
            </a:r>
          </a:p>
          <a:p>
            <a:pPr lvl="1"/>
            <a:r>
              <a:rPr lang="bg-BG" altLang="bg-BG" smtClean="0"/>
              <a:t>Second level</a:t>
            </a:r>
          </a:p>
          <a:p>
            <a:pPr lvl="2"/>
            <a:r>
              <a:rPr lang="bg-BG" altLang="bg-BG" smtClean="0"/>
              <a:t>Third level</a:t>
            </a:r>
          </a:p>
          <a:p>
            <a:pPr lvl="3"/>
            <a:r>
              <a:rPr lang="bg-BG" altLang="bg-BG" smtClean="0"/>
              <a:t>Fourth level</a:t>
            </a:r>
          </a:p>
          <a:p>
            <a:pPr lvl="4"/>
            <a:r>
              <a:rPr lang="bg-BG" altLang="bg-BG" smtClean="0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1A77E76-5897-4FE2-AC7C-AF2FD307D092}" type="slidenum">
              <a:rPr lang="bg-BG" altLang="bg-BG"/>
              <a:pPr>
                <a:defRPr/>
              </a:pPr>
              <a:t>‹#›</a:t>
            </a:fld>
            <a:endParaRPr lang="bg-BG" altLang="bg-BG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908050"/>
          </a:xfrm>
          <a:prstGeom prst="rect">
            <a:avLst/>
          </a:prstGeom>
          <a:solidFill>
            <a:srgbClr val="00002E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bg-BG" altLang="bg-BG" smtClean="0"/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0" y="908050"/>
            <a:ext cx="9144000" cy="73025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bg-BG" altLang="bg-BG" smtClean="0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6569075"/>
            <a:ext cx="9144000" cy="288925"/>
          </a:xfrm>
          <a:prstGeom prst="rect">
            <a:avLst/>
          </a:prstGeom>
          <a:solidFill>
            <a:srgbClr val="00002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/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bg-BG" altLang="bg-BG" smtClean="0"/>
          </a:p>
        </p:txBody>
      </p:sp>
      <p:pic>
        <p:nvPicPr>
          <p:cNvPr id="2" name="Picture 12" descr="Logo NSR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524750" y="0"/>
            <a:ext cx="1619250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D319"/>
        </a:buClr>
        <a:buSzPct val="150000"/>
        <a:buFont typeface="Wingdings" pitchFamily="2" charset="2"/>
        <a:buChar char="«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5C"/>
        </a:buClr>
        <a:buFont typeface="Wingdings" pitchFamily="2" charset="2"/>
        <a:buChar char="«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ac.government.bg/opdu/b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hyperlink" Target="mailto:info@opac.government.b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9"/>
          <p:cNvSpPr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bg-BG" altLang="bg-BG" sz="1400"/>
          </a:p>
        </p:txBody>
      </p:sp>
      <p:sp>
        <p:nvSpPr>
          <p:cNvPr id="15362" name="Rectangle 10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bg-BG" altLang="bg-BG" sz="1400"/>
          </a:p>
        </p:txBody>
      </p:sp>
      <p:sp>
        <p:nvSpPr>
          <p:cNvPr id="15363" name="Rectangle 13"/>
          <p:cNvSpPr>
            <a:spLocks noChangeArrowheads="1"/>
          </p:cNvSpPr>
          <p:nvPr/>
        </p:nvSpPr>
        <p:spPr bwMode="auto">
          <a:xfrm>
            <a:off x="0" y="6569075"/>
            <a:ext cx="9144000" cy="288925"/>
          </a:xfrm>
          <a:prstGeom prst="rect">
            <a:avLst/>
          </a:prstGeom>
          <a:solidFill>
            <a:srgbClr val="00005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sp>
        <p:nvSpPr>
          <p:cNvPr id="15364" name="Rectangle 17"/>
          <p:cNvSpPr>
            <a:spLocks noChangeArrowheads="1"/>
          </p:cNvSpPr>
          <p:nvPr/>
        </p:nvSpPr>
        <p:spPr bwMode="auto">
          <a:xfrm>
            <a:off x="0" y="6524625"/>
            <a:ext cx="9144000" cy="73025"/>
          </a:xfrm>
          <a:prstGeom prst="rect">
            <a:avLst/>
          </a:prstGeom>
          <a:solidFill>
            <a:srgbClr val="FFD31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pic>
        <p:nvPicPr>
          <p:cNvPr id="15365" name="Picture 20" descr="Logo NSR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49500"/>
            <a:ext cx="4349750" cy="417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5003800" y="2205038"/>
            <a:ext cx="3960813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algn="ctr">
              <a:defRPr/>
            </a:pPr>
            <a:endParaRPr lang="bg-BG" altLang="bg-BG" sz="2400" b="1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367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975" y="12700"/>
            <a:ext cx="65484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229"/>
          <p:cNvSpPr txBox="1">
            <a:spLocks noChangeArrowheads="1"/>
          </p:cNvSpPr>
          <p:nvPr/>
        </p:nvSpPr>
        <p:spPr bwMode="auto">
          <a:xfrm>
            <a:off x="4284663" y="2349500"/>
            <a:ext cx="4859337" cy="25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319"/>
              </a:buClr>
              <a:buSzPct val="150000"/>
              <a:buFont typeface="Wingdings" pitchFamily="2" charset="2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5C"/>
              </a:buClr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bg-BG" altLang="bg-BG" sz="3000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НАПРЕДЪК В РАЗРАБОТВАНЕТО НА </a:t>
            </a: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ОПЕРАТИВНА </a:t>
            </a:r>
            <a:r>
              <a:rPr lang="bg-BG" altLang="bg-BG" sz="30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ПРОГРАМА </a:t>
            </a: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/>
            </a:r>
            <a:b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„</a:t>
            </a:r>
            <a:r>
              <a:rPr lang="bg-BG" altLang="bg-BG" sz="30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ДОБРО УПРАВЛЕНИЕ“ </a:t>
            </a: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/>
            </a:r>
            <a:b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</a:b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2014-2020 </a:t>
            </a:r>
            <a:r>
              <a:rPr lang="bg-BG" altLang="bg-BG" sz="3000" b="1" dirty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Г</a:t>
            </a:r>
            <a:r>
              <a:rPr lang="bg-BG" altLang="bg-BG" sz="3000" b="1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.</a:t>
            </a:r>
          </a:p>
          <a:p>
            <a:pPr eaLnBrk="1" hangingPunct="1">
              <a:defRPr/>
            </a:pPr>
            <a:r>
              <a:rPr lang="bg-BG" altLang="bg-BG" sz="2800" dirty="0" smtClean="0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ЮЛИ-НОЕМВРИ 2014 Г.</a:t>
            </a:r>
            <a:endParaRPr lang="bg-BG" altLang="bg-BG" sz="2800" dirty="0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4437063"/>
            <a:ext cx="21145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58738"/>
            <a:ext cx="5988050" cy="777875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Напредък по разработването на ОПДУ</a:t>
            </a:r>
          </a:p>
        </p:txBody>
      </p:sp>
      <p:sp>
        <p:nvSpPr>
          <p:cNvPr id="17411" name="Rectangle 229"/>
          <p:cNvSpPr>
            <a:spLocks noGrp="1" noChangeArrowheads="1"/>
          </p:cNvSpPr>
          <p:nvPr>
            <p:ph idx="1"/>
          </p:nvPr>
        </p:nvSpPr>
        <p:spPr>
          <a:xfrm>
            <a:off x="107950" y="1052513"/>
            <a:ext cx="8640763" cy="41052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Първи цялостен вариант на ОПДУ изпратен </a:t>
            </a:r>
            <a:r>
              <a:rPr lang="en-US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фициално до ЕК на 29.05.2014 г. </a:t>
            </a:r>
          </a:p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Официални коментари от ЕК получени на 06.08.2014 г.</a:t>
            </a:r>
          </a:p>
          <a:p>
            <a:pPr eaLnBrk="1" hangingPunct="1">
              <a:spcAft>
                <a:spcPts val="600"/>
              </a:spcAft>
            </a:pPr>
            <a:r>
              <a:rPr lang="ru-RU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Във връзка с отразяване коментарите със Заповед №Р-197/09.09.2014 г. на Заместник министър-председателя по управление на средствата от ЕС е създадена работна група</a:t>
            </a:r>
          </a:p>
          <a:p>
            <a:pPr eaLnBrk="1" hangingPunct="1">
              <a:spcAft>
                <a:spcPts val="600"/>
              </a:spcAft>
            </a:pPr>
            <a:r>
              <a:rPr lang="ru-RU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 множество срещи за отразяване на коментарите на ЕК: МТИТС, НАП, </a:t>
            </a: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Агенция „Митници“, НОИ, дирекция „Модернизация на администрацията“ и дирекции ОПТП и ПСЕС в АМС, МП, ВСС и др.</a:t>
            </a:r>
          </a:p>
          <a:p>
            <a:pPr eaLnBrk="1" hangingPunct="1"/>
            <a:endParaRPr lang="bg-BG" altLang="bg-BG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9700" y="3933825"/>
            <a:ext cx="39243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Предварителна оценка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0" y="981075"/>
            <a:ext cx="8697913" cy="481330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През месец август са проведени серия от срещи с оценителите за обсъждане на отразяването на официалните коментари на ЕК по ОПДУ</a:t>
            </a:r>
          </a:p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Втори вариант на ОПДУ е даден за предварителна оценка на 17.10.2014 г.</a:t>
            </a:r>
          </a:p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Проведени са срещи с оценителите на 23.10 и 03.11.2014 г. за уточняване на текстове и индикатори по програмата</a:t>
            </a:r>
          </a:p>
          <a:p>
            <a:pPr eaLnBrk="1" hangingPunct="1">
              <a:spcAft>
                <a:spcPts val="600"/>
              </a:spcAft>
            </a:pPr>
            <a:r>
              <a:rPr lang="bg-BG" altLang="bg-BG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Втори доклад от предварителната оценка е получен на 10.11.2014 г.</a:t>
            </a:r>
          </a:p>
          <a:p>
            <a:endParaRPr lang="bg-BG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58738"/>
            <a:ext cx="6842125" cy="777875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ОПДУ – Национална стратегическа рамка</a:t>
            </a:r>
          </a:p>
        </p:txBody>
      </p:sp>
      <p:sp>
        <p:nvSpPr>
          <p:cNvPr id="8195" name="Rectangle 229"/>
          <p:cNvSpPr>
            <a:spLocks noGrp="1" noChangeArrowheads="1"/>
          </p:cNvSpPr>
          <p:nvPr>
            <p:ph idx="1"/>
          </p:nvPr>
        </p:nvSpPr>
        <p:spPr>
          <a:xfrm>
            <a:off x="179388" y="981075"/>
            <a:ext cx="8964612" cy="44640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 одобри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Споразумението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партньорство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08.08.2014 г.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altLang="bg-BG" sz="2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 одобри 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за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и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правосъдие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сектор „</a:t>
            </a:r>
            <a:r>
              <a:rPr lang="ru-RU" altLang="bg-BG" sz="2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равосъдие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2014-2020 г.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defRPr/>
            </a:pP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Пътната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Стратегията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bg-BG" sz="2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bg-BG" sz="2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и</a:t>
            </a:r>
            <a:r>
              <a:rPr lang="ru-RU" altLang="bg-BG" sz="2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</a:t>
            </a:r>
            <a:r>
              <a:rPr lang="ru-RU" altLang="bg-BG" sz="2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правосъдие</a:t>
            </a:r>
            <a:r>
              <a:rPr lang="ru-RU" altLang="bg-BG" sz="2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сектор „</a:t>
            </a:r>
            <a:r>
              <a:rPr lang="ru-RU" altLang="bg-BG" sz="22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Правосъдие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2014-2020 г.</a:t>
            </a:r>
            <a:r>
              <a:rPr lang="ru-RU" altLang="bg-BG" sz="22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съгласувана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ВСС,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преминала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обществено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обсъждане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междуведомствено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съгласуване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предстои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одобрение от МС</a:t>
            </a:r>
          </a:p>
          <a:p>
            <a:pPr eaLnBrk="1" hangingPunct="1">
              <a:defRPr/>
            </a:pPr>
            <a:r>
              <a:rPr lang="bg-BG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на </a:t>
            </a:r>
            <a:r>
              <a:rPr lang="ru-RU" altLang="bg-BG" sz="22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ктуализирана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стратегия за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продължаване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реформата в </a:t>
            </a:r>
            <a:r>
              <a:rPr lang="ru-RU" altLang="bg-BG" sz="2200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съдебната</a:t>
            </a:r>
            <a:r>
              <a:rPr lang="ru-RU" altLang="bg-BG" sz="22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публикуван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обществено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обсъждане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altLang="bg-BG" sz="2200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съгласуван</a:t>
            </a:r>
            <a:r>
              <a:rPr lang="ru-RU" altLang="bg-BG" sz="22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ЕК – 14.10.2014 г.</a:t>
            </a:r>
          </a:p>
        </p:txBody>
      </p:sp>
      <p:pic>
        <p:nvPicPr>
          <p:cNvPr id="1945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4640263"/>
            <a:ext cx="2124075" cy="191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bg-BG" alt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ОПДУ – Национална стратегическа рамка</a:t>
            </a:r>
            <a:endParaRPr lang="bg-BG" alt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229"/>
          <p:cNvSpPr>
            <a:spLocks noGrp="1" noChangeArrowheads="1"/>
          </p:cNvSpPr>
          <p:nvPr>
            <p:ph idx="1"/>
          </p:nvPr>
        </p:nvSpPr>
        <p:spPr>
          <a:xfrm>
            <a:off x="107950" y="981075"/>
            <a:ext cx="9036050" cy="2735263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bg-BG" sz="20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</a:t>
            </a:r>
            <a:r>
              <a:rPr lang="ru-RU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проект на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Пътна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за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дейностите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предоставяне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административни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услуги </a:t>
            </a:r>
            <a:r>
              <a:rPr lang="ru-RU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 – 2020 г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внедряване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комплексно административно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обслужване</a:t>
            </a:r>
            <a:endParaRPr lang="ru-RU" altLang="bg-BG" sz="2000" dirty="0" smtClean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създаване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единни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центрове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КАО</a:t>
            </a: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изготвяне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концепция за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регистрова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реформа</a:t>
            </a: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стандартизиране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унифициране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процедурите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документацията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предоставяне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административни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услуги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общинско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ниво</a:t>
            </a:r>
            <a:endParaRPr lang="ru-RU" altLang="bg-BG" sz="2000" dirty="0" smtClean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осигуряване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лесен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удобен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достъп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администрацията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хора с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увреждания</a:t>
            </a:r>
            <a:endParaRPr lang="ru-RU" altLang="bg-BG" sz="2000" dirty="0" smtClean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прилагане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правилата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за организация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административното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обслужване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от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организациите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предоставящи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услуги</a:t>
            </a:r>
          </a:p>
          <a:p>
            <a:pPr lvl="1" eaLnBrk="1" hangingPunct="1">
              <a:defRPr/>
            </a:pP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предоставяне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административни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услуги на принципа „</a:t>
            </a:r>
            <a:r>
              <a:rPr lang="ru-RU" altLang="bg-BG" sz="2000" dirty="0" err="1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пизоди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от живота“ и „Бизнес </a:t>
            </a:r>
            <a:r>
              <a:rPr lang="ru-RU" altLang="bg-BG" sz="2000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събития</a:t>
            </a:r>
            <a:r>
              <a:rPr lang="ru-RU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</a:t>
            </a:r>
          </a:p>
          <a:p>
            <a:pPr eaLnBrk="1" hangingPunct="1">
              <a:defRPr/>
            </a:pPr>
            <a:r>
              <a:rPr lang="bg-BG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Ревизира </a:t>
            </a:r>
            <a:r>
              <a:rPr lang="bg-BG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и се допълва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Пътната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карта за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Стратегия за развитие на </a:t>
            </a:r>
            <a:r>
              <a:rPr lang="ru-RU" altLang="bg-BG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електронното</a:t>
            </a:r>
            <a:r>
              <a:rPr lang="ru-RU" altLang="bg-BG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 </a:t>
            </a:r>
            <a:r>
              <a:rPr lang="ru-RU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bg-BG" sz="20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Република</a:t>
            </a:r>
            <a:r>
              <a:rPr lang="ru-RU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bg-BG" sz="2000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периода 2014 – 2020 г.</a:t>
            </a:r>
            <a:r>
              <a:rPr lang="bg-BG" altLang="bg-BG" sz="2000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bg-BG" sz="2000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е-здравеопазване, електронно осигурително досие, е-митници</a:t>
            </a:r>
            <a:endParaRPr lang="bg-BG" altLang="bg-BG" sz="2000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spcAft>
                <a:spcPts val="1800"/>
              </a:spcAft>
              <a:buFont typeface="Wingdings" pitchFamily="2" charset="2"/>
              <a:buNone/>
              <a:defRPr/>
            </a:pPr>
            <a:endParaRPr lang="bg-BG" altLang="bg-BG" b="1" i="1" dirty="0" smtClean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29"/>
          <p:cNvSpPr txBox="1">
            <a:spLocks noChangeArrowheads="1"/>
          </p:cNvSpPr>
          <p:nvPr/>
        </p:nvSpPr>
        <p:spPr bwMode="auto">
          <a:xfrm>
            <a:off x="107950" y="3573463"/>
            <a:ext cx="58610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D319"/>
              </a:buClr>
              <a:buSzPct val="150000"/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5C"/>
              </a:buClr>
              <a:buFont typeface="Wingdings" pitchFamily="2" charset="2"/>
              <a:buChar char="«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endParaRPr lang="bg-BG" altLang="bg-BG" b="1" kern="0" dirty="0" smtClean="0"/>
          </a:p>
          <a:p>
            <a:pPr eaLnBrk="1" hangingPunct="1">
              <a:defRPr/>
            </a:pPr>
            <a:endParaRPr lang="bg-BG" altLang="bg-BG" b="1" kern="0" dirty="0" smtClean="0"/>
          </a:p>
          <a:p>
            <a:pPr eaLnBrk="1" hangingPunct="1">
              <a:defRPr/>
            </a:pPr>
            <a:endParaRPr lang="bg-BG" altLang="bg-BG" b="1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908175" y="58738"/>
            <a:ext cx="5483225" cy="777875"/>
          </a:xfrm>
        </p:spPr>
        <p:txBody>
          <a:bodyPr/>
          <a:lstStyle/>
          <a:p>
            <a:pPr eaLnBrk="1" hangingPunct="1">
              <a:defRPr/>
            </a:pPr>
            <a:r>
              <a:rPr lang="bg-BG" alt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Промени в ОПДУ</a:t>
            </a:r>
          </a:p>
        </p:txBody>
      </p:sp>
      <p:sp>
        <p:nvSpPr>
          <p:cNvPr id="22530" name="Rectangle 229"/>
          <p:cNvSpPr>
            <a:spLocks noGrp="1" noChangeArrowheads="1"/>
          </p:cNvSpPr>
          <p:nvPr>
            <p:ph idx="1"/>
          </p:nvPr>
        </p:nvSpPr>
        <p:spPr>
          <a:xfrm>
            <a:off x="0" y="981075"/>
            <a:ext cx="8893175" cy="5256213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Променена логика на интервенциите на ПО 1 – реформа в предоставянето на административни услуги, последвана от електронизация на обслужването</a:t>
            </a:r>
          </a:p>
          <a:p>
            <a:pPr lvl="1" eaLnBrk="1" hangingPunct="1">
              <a:spcAft>
                <a:spcPts val="600"/>
              </a:spcAft>
            </a:pPr>
            <a:r>
              <a:rPr lang="ru-RU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СПЕЦИФИЧНА ЦЕЛ 1: Облекчаване на административната тежест за гражданите и бизнеса, чрез намаляване на броя на изискуемите първични  документи за получаване на административни услуги, оптимизиране на режими и осъществяване на ефективен контрол</a:t>
            </a:r>
          </a:p>
          <a:p>
            <a:pPr lvl="1" eaLnBrk="1" hangingPunct="1">
              <a:spcAft>
                <a:spcPts val="600"/>
              </a:spcAft>
            </a:pPr>
            <a:r>
              <a:rPr lang="ru-RU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СПЕЦИФИЧНА ЦЕЛ 2: Увеличаване на достъпните за гражданите и бизнеса услуги, предоставени по електронен път</a:t>
            </a:r>
            <a:endParaRPr lang="bg-BG" altLang="bg-BG" sz="200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Допълнени обосновки на специфичните цели на приоритетни оси 1, 3 и 4</a:t>
            </a:r>
          </a:p>
          <a:p>
            <a:pPr eaLnBrk="1" hangingPunct="1"/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Променени и допълнени индикатори по приоритетни оси 1, 3, 4 и 5</a:t>
            </a:r>
          </a:p>
          <a:p>
            <a:pPr eaLnBrk="1" hangingPunct="1"/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Допълнени демаркации между ПО 4 и приоритетните оси за техническа помощ на останалите оперативни програми</a:t>
            </a:r>
          </a:p>
          <a:p>
            <a:pPr eaLnBrk="1" hangingPunct="1"/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Допълнен текст за демаркации с ОПОС, ОП РЧР и Фонд „Вътрешна сигурност“</a:t>
            </a:r>
          </a:p>
          <a:p>
            <a:pPr eaLnBrk="1" hangingPunct="1"/>
            <a:r>
              <a:rPr lang="bg-BG" altLang="bg-BG" sz="200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Нов текст за принципа на партньорство при оценката на програмата </a:t>
            </a:r>
          </a:p>
          <a:p>
            <a:pPr eaLnBrk="1" hangingPunct="1"/>
            <a:endParaRPr lang="bg-BG" altLang="bg-BG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bg-BG" altLang="bg-BG" sz="1400"/>
          </a:p>
        </p:txBody>
      </p:sp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bg-BG" altLang="bg-BG" sz="1400"/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0" y="260350"/>
            <a:ext cx="9144000" cy="792163"/>
          </a:xfrm>
          <a:prstGeom prst="rect">
            <a:avLst/>
          </a:prstGeom>
          <a:solidFill>
            <a:srgbClr val="00005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0" y="6569075"/>
            <a:ext cx="9144000" cy="288925"/>
          </a:xfrm>
          <a:prstGeom prst="rect">
            <a:avLst/>
          </a:prstGeom>
          <a:solidFill>
            <a:srgbClr val="00005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sp>
        <p:nvSpPr>
          <p:cNvPr id="23557" name="Rectangle 8"/>
          <p:cNvSpPr>
            <a:spLocks noChangeArrowheads="1"/>
          </p:cNvSpPr>
          <p:nvPr/>
        </p:nvSpPr>
        <p:spPr bwMode="auto">
          <a:xfrm>
            <a:off x="0" y="1052513"/>
            <a:ext cx="9144000" cy="73025"/>
          </a:xfrm>
          <a:prstGeom prst="rect">
            <a:avLst/>
          </a:prstGeom>
          <a:solidFill>
            <a:srgbClr val="FFD31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0" y="6524625"/>
            <a:ext cx="9144000" cy="73025"/>
          </a:xfrm>
          <a:prstGeom prst="rect">
            <a:avLst/>
          </a:prstGeom>
          <a:solidFill>
            <a:srgbClr val="FFD31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bg-BG" altLang="bg-BG"/>
          </a:p>
        </p:txBody>
      </p:sp>
      <p:pic>
        <p:nvPicPr>
          <p:cNvPr id="23559" name="Picture 10" descr="Logo NSR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5538"/>
            <a:ext cx="4932363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Rectangle 12"/>
          <p:cNvSpPr>
            <a:spLocks noChangeArrowheads="1"/>
          </p:cNvSpPr>
          <p:nvPr/>
        </p:nvSpPr>
        <p:spPr bwMode="auto">
          <a:xfrm>
            <a:off x="5148263" y="1557338"/>
            <a:ext cx="3816350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algn="ctr"/>
            <a:endParaRPr lang="bg-BG" altLang="bg-BG" sz="30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bg-BG" altLang="bg-BG" sz="3000" b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Благодаря за вниманието!</a:t>
            </a:r>
            <a:endParaRPr lang="en-US" altLang="bg-BG" sz="30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30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altLang="bg-BG" sz="1600" b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hlinkClick r:id="rId3"/>
              </a:rPr>
              <a:t>www.opac.government.bg/opdu/bg</a:t>
            </a:r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r>
              <a:rPr lang="en-US" altLang="bg-BG" sz="1600" b="1">
                <a:solidFill>
                  <a:srgbClr val="0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  <a:hlinkClick r:id="rId4"/>
              </a:rPr>
              <a:t>info@opac.government.bg</a:t>
            </a:r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16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24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en-US" altLang="bg-BG" sz="2400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  <a:p>
            <a:pPr algn="ctr"/>
            <a:endParaRPr lang="bg-BG" altLang="bg-BG" b="1">
              <a:solidFill>
                <a:srgbClr val="00008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3561" name="Picture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1135063"/>
            <a:ext cx="4211637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3242</TotalTime>
  <Words>496</Words>
  <Application>Microsoft Office PowerPoint</Application>
  <PresentationFormat>On-screen Show (4:3)</PresentationFormat>
  <Paragraphs>51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Wingdings</vt:lpstr>
      <vt:lpstr>Book Antiqua</vt:lpstr>
      <vt:lpstr>Times New Roman</vt:lpstr>
      <vt:lpstr>1_Custom Design</vt:lpstr>
      <vt:lpstr>1_Custom Design</vt:lpstr>
      <vt:lpstr>Slide 1</vt:lpstr>
      <vt:lpstr>Напредък по разработването на ОПДУ</vt:lpstr>
      <vt:lpstr>Предварителна оценка</vt:lpstr>
      <vt:lpstr>ОПДУ – Национална стратегическа рамка</vt:lpstr>
      <vt:lpstr>ОПДУ – Национална стратегическа рамка</vt:lpstr>
      <vt:lpstr>Промени в ОПДУ</vt:lpstr>
      <vt:lpstr>Slide 7</vt:lpstr>
    </vt:vector>
  </TitlesOfParts>
  <Company>MoF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НАЦИОНАЛНА СТРАТЕГИЧЕСКА РЕФЕРЕНТНА РАМКА</dc:title>
  <dc:creator>Milena Pehlivanova</dc:creator>
  <cp:lastModifiedBy>aaleksandrova</cp:lastModifiedBy>
  <cp:revision>294</cp:revision>
  <dcterms:created xsi:type="dcterms:W3CDTF">2007-06-22T05:28:34Z</dcterms:created>
  <dcterms:modified xsi:type="dcterms:W3CDTF">2014-11-19T13:07:58Z</dcterms:modified>
</cp:coreProperties>
</file>