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86" r:id="rId3"/>
    <p:sldId id="267" r:id="rId4"/>
    <p:sldId id="268" r:id="rId5"/>
    <p:sldId id="270" r:id="rId6"/>
    <p:sldId id="287" r:id="rId7"/>
    <p:sldId id="288" r:id="rId8"/>
    <p:sldId id="272" r:id="rId9"/>
    <p:sldId id="273" r:id="rId10"/>
    <p:sldId id="289" r:id="rId11"/>
    <p:sldId id="290" r:id="rId12"/>
    <p:sldId id="274" r:id="rId13"/>
    <p:sldId id="279" r:id="rId14"/>
    <p:sldId id="291" r:id="rId15"/>
    <p:sldId id="292" r:id="rId16"/>
    <p:sldId id="277" r:id="rId17"/>
    <p:sldId id="278" r:id="rId18"/>
    <p:sldId id="280" r:id="rId19"/>
    <p:sldId id="281" r:id="rId20"/>
    <p:sldId id="294" r:id="rId21"/>
    <p:sldId id="297" r:id="rId22"/>
    <p:sldId id="284" r:id="rId23"/>
    <p:sldId id="298" r:id="rId24"/>
    <p:sldId id="299" r:id="rId25"/>
    <p:sldId id="300" r:id="rId26"/>
    <p:sldId id="301" r:id="rId27"/>
    <p:sldId id="302" r:id="rId28"/>
    <p:sldId id="303" r:id="rId29"/>
  </p:sldIdLst>
  <p:sldSz cx="9144000" cy="6858000" type="screen4x3"/>
  <p:notesSz cx="6797675" cy="9928225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312F"/>
    <a:srgbClr val="FF00FF"/>
    <a:srgbClr val="B0413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tefan\Projects\Projects2011\Mrrb%20Regionalni%20analizi\Implementation\FirstReport-conclusions\Book1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/>
      <c:lineChart>
        <c:grouping val="standard"/>
        <c:ser>
          <c:idx val="0"/>
          <c:order val="0"/>
          <c:tx>
            <c:strRef>
              <c:f>Sheet1!$A$30</c:f>
              <c:strCache>
                <c:ptCount val="1"/>
                <c:pt idx="0">
                  <c:v>СЗР</c:v>
                </c:pt>
              </c:strCache>
            </c:strRef>
          </c:tx>
          <c:cat>
            <c:numRef>
              <c:f>Sheet1!$B$29:$H$29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Sheet1!$B$30:$H$30</c:f>
              <c:numCache>
                <c:formatCode>0.0%</c:formatCode>
                <c:ptCount val="7"/>
                <c:pt idx="0">
                  <c:v>1</c:v>
                </c:pt>
                <c:pt idx="1">
                  <c:v>0.98513989022144988</c:v>
                </c:pt>
                <c:pt idx="2">
                  <c:v>0.97060348090920068</c:v>
                </c:pt>
                <c:pt idx="3">
                  <c:v>0.95379901749918339</c:v>
                </c:pt>
                <c:pt idx="4">
                  <c:v>0.8996947967032024</c:v>
                </c:pt>
                <c:pt idx="5">
                  <c:v>0.88557027203744176</c:v>
                </c:pt>
                <c:pt idx="6">
                  <c:v>0.87151887571622744</c:v>
                </c:pt>
              </c:numCache>
            </c:numRef>
          </c:val>
        </c:ser>
        <c:ser>
          <c:idx val="1"/>
          <c:order val="1"/>
          <c:tx>
            <c:strRef>
              <c:f>Sheet1!$A$31</c:f>
              <c:strCache>
                <c:ptCount val="1"/>
                <c:pt idx="0">
                  <c:v>СЦР</c:v>
                </c:pt>
              </c:strCache>
            </c:strRef>
          </c:tx>
          <c:cat>
            <c:numRef>
              <c:f>Sheet1!$B$29:$H$29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Sheet1!$B$31:$H$31</c:f>
              <c:numCache>
                <c:formatCode>0.0%</c:formatCode>
                <c:ptCount val="7"/>
                <c:pt idx="0">
                  <c:v>1</c:v>
                </c:pt>
                <c:pt idx="1">
                  <c:v>0.99176243360695293</c:v>
                </c:pt>
                <c:pt idx="2">
                  <c:v>0.98174687483234058</c:v>
                </c:pt>
                <c:pt idx="3">
                  <c:v>0.96773968560545121</c:v>
                </c:pt>
                <c:pt idx="4">
                  <c:v>0.91578732764633297</c:v>
                </c:pt>
                <c:pt idx="5">
                  <c:v>0.90600783303825339</c:v>
                </c:pt>
                <c:pt idx="6">
                  <c:v>0.8968431782820967</c:v>
                </c:pt>
              </c:numCache>
            </c:numRef>
          </c:val>
        </c:ser>
        <c:ser>
          <c:idx val="2"/>
          <c:order val="2"/>
          <c:tx>
            <c:strRef>
              <c:f>Sheet1!$A$32</c:f>
              <c:strCache>
                <c:ptCount val="1"/>
                <c:pt idx="0">
                  <c:v>СИР</c:v>
                </c:pt>
              </c:strCache>
            </c:strRef>
          </c:tx>
          <c:cat>
            <c:numRef>
              <c:f>Sheet1!$B$29:$H$29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Sheet1!$B$32:$H$32</c:f>
              <c:numCache>
                <c:formatCode>0.0%</c:formatCode>
                <c:ptCount val="7"/>
                <c:pt idx="0">
                  <c:v>1</c:v>
                </c:pt>
                <c:pt idx="1">
                  <c:v>0.99938513085121039</c:v>
                </c:pt>
                <c:pt idx="2">
                  <c:v>0.99682888796378544</c:v>
                </c:pt>
                <c:pt idx="3">
                  <c:v>0.99040199338562052</c:v>
                </c:pt>
                <c:pt idx="4">
                  <c:v>0.969643607729611</c:v>
                </c:pt>
                <c:pt idx="5">
                  <c:v>0.96473675032583051</c:v>
                </c:pt>
                <c:pt idx="6">
                  <c:v>0.96215530788312664</c:v>
                </c:pt>
              </c:numCache>
            </c:numRef>
          </c:val>
        </c:ser>
        <c:ser>
          <c:idx val="3"/>
          <c:order val="3"/>
          <c:tx>
            <c:strRef>
              <c:f>Sheet1!$A$33</c:f>
              <c:strCache>
                <c:ptCount val="1"/>
                <c:pt idx="0">
                  <c:v>ЮИР</c:v>
                </c:pt>
              </c:strCache>
            </c:strRef>
          </c:tx>
          <c:cat>
            <c:numRef>
              <c:f>Sheet1!$B$29:$H$29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Sheet1!$B$33:$H$33</c:f>
              <c:numCache>
                <c:formatCode>0.0%</c:formatCode>
                <c:ptCount val="7"/>
                <c:pt idx="0">
                  <c:v>1</c:v>
                </c:pt>
                <c:pt idx="1">
                  <c:v>0.99608075439927102</c:v>
                </c:pt>
                <c:pt idx="2">
                  <c:v>0.99163219305459593</c:v>
                </c:pt>
                <c:pt idx="3">
                  <c:v>0.98265158768079774</c:v>
                </c:pt>
                <c:pt idx="4">
                  <c:v>0.95281274478632838</c:v>
                </c:pt>
                <c:pt idx="5">
                  <c:v>0.94786861601695249</c:v>
                </c:pt>
                <c:pt idx="6">
                  <c:v>0.94467762362098184</c:v>
                </c:pt>
              </c:numCache>
            </c:numRef>
          </c:val>
        </c:ser>
        <c:ser>
          <c:idx val="4"/>
          <c:order val="4"/>
          <c:tx>
            <c:strRef>
              <c:f>Sheet1!$A$34</c:f>
              <c:strCache>
                <c:ptCount val="1"/>
                <c:pt idx="0">
                  <c:v>ЮЦР</c:v>
                </c:pt>
              </c:strCache>
            </c:strRef>
          </c:tx>
          <c:cat>
            <c:numRef>
              <c:f>Sheet1!$B$29:$H$29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Sheet1!$B$34:$H$34</c:f>
              <c:numCache>
                <c:formatCode>0.0%</c:formatCode>
                <c:ptCount val="7"/>
                <c:pt idx="0">
                  <c:v>1</c:v>
                </c:pt>
                <c:pt idx="1">
                  <c:v>0.99505558664367966</c:v>
                </c:pt>
                <c:pt idx="2">
                  <c:v>0.98863684147536668</c:v>
                </c:pt>
                <c:pt idx="3">
                  <c:v>0.97912064096882834</c:v>
                </c:pt>
                <c:pt idx="4">
                  <c:v>0.95168927114702262</c:v>
                </c:pt>
                <c:pt idx="5">
                  <c:v>0.94596079014869472</c:v>
                </c:pt>
                <c:pt idx="6">
                  <c:v>0.94037592550063553</c:v>
                </c:pt>
              </c:numCache>
            </c:numRef>
          </c:val>
        </c:ser>
        <c:ser>
          <c:idx val="5"/>
          <c:order val="5"/>
          <c:tx>
            <c:strRef>
              <c:f>Sheet1!$A$35</c:f>
              <c:strCache>
                <c:ptCount val="1"/>
                <c:pt idx="0">
                  <c:v>ЮЗР</c:v>
                </c:pt>
              </c:strCache>
            </c:strRef>
          </c:tx>
          <c:cat>
            <c:numRef>
              <c:f>Sheet1!$B$29:$H$29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Sheet1!$B$35:$H$35</c:f>
              <c:numCache>
                <c:formatCode>0.0%</c:formatCode>
                <c:ptCount val="7"/>
                <c:pt idx="0">
                  <c:v>1</c:v>
                </c:pt>
                <c:pt idx="1">
                  <c:v>1.0002241592608982</c:v>
                </c:pt>
                <c:pt idx="2">
                  <c:v>0.99903100775193776</c:v>
                </c:pt>
                <c:pt idx="3">
                  <c:v>0.99952094233904987</c:v>
                </c:pt>
                <c:pt idx="4">
                  <c:v>1.0078810423689373</c:v>
                </c:pt>
                <c:pt idx="5">
                  <c:v>1.0061572860272174</c:v>
                </c:pt>
                <c:pt idx="6">
                  <c:v>1.0061714733222105</c:v>
                </c:pt>
              </c:numCache>
            </c:numRef>
          </c:val>
        </c:ser>
        <c:ser>
          <c:idx val="6"/>
          <c:order val="6"/>
          <c:tx>
            <c:strRef>
              <c:f>Sheet1!$A$36</c:f>
              <c:strCache>
                <c:ptCount val="1"/>
                <c:pt idx="0">
                  <c:v>БЪЛГАРИЯ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4"/>
            <c:marker>
              <c:spPr>
                <a:solidFill>
                  <a:srgbClr val="FF0000"/>
                </a:solidFill>
              </c:spPr>
            </c:marker>
          </c:dPt>
          <c:cat>
            <c:numRef>
              <c:f>Sheet1!$B$29:$H$29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Sheet1!$B$36:$H$36</c:f>
              <c:numCache>
                <c:formatCode>0.0%</c:formatCode>
                <c:ptCount val="7"/>
                <c:pt idx="0">
                  <c:v>1</c:v>
                </c:pt>
                <c:pt idx="1">
                  <c:v>0.99559084415956678</c:v>
                </c:pt>
                <c:pt idx="2">
                  <c:v>0.98998355810381822</c:v>
                </c:pt>
                <c:pt idx="3">
                  <c:v>0.98228196556180558</c:v>
                </c:pt>
                <c:pt idx="4">
                  <c:v>0.95903085741569871</c:v>
                </c:pt>
                <c:pt idx="5">
                  <c:v>0.95311703640645762</c:v>
                </c:pt>
                <c:pt idx="6">
                  <c:v>0.9483574988109007</c:v>
                </c:pt>
              </c:numCache>
            </c:numRef>
          </c:val>
        </c:ser>
        <c:marker val="1"/>
        <c:axId val="49949312"/>
        <c:axId val="49955200"/>
      </c:lineChart>
      <c:catAx>
        <c:axId val="49949312"/>
        <c:scaling>
          <c:orientation val="minMax"/>
        </c:scaling>
        <c:axPos val="b"/>
        <c:numFmt formatCode="General" sourceLinked="1"/>
        <c:tickLblPos val="nextTo"/>
        <c:crossAx val="49955200"/>
        <c:crosses val="autoZero"/>
        <c:auto val="1"/>
        <c:lblAlgn val="ctr"/>
        <c:lblOffset val="100"/>
      </c:catAx>
      <c:valAx>
        <c:axId val="49955200"/>
        <c:scaling>
          <c:orientation val="minMax"/>
          <c:min val="0.85000000000000031"/>
        </c:scaling>
        <c:axPos val="l"/>
        <c:majorGridlines/>
        <c:numFmt formatCode="0.0%" sourceLinked="1"/>
        <c:tickLblPos val="nextTo"/>
        <c:crossAx val="4994931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/>
      <c:barChart>
        <c:barDir val="bar"/>
        <c:grouping val="clustered"/>
        <c:ser>
          <c:idx val="0"/>
          <c:order val="0"/>
          <c:tx>
            <c:strRef>
              <c:f>Sheet1!$B$54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Sheet1!$A$55:$A$60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Sheet1!$B$55:$B$60</c:f>
              <c:numCache>
                <c:formatCode>General</c:formatCode>
                <c:ptCount val="6"/>
                <c:pt idx="0">
                  <c:v>-10.62</c:v>
                </c:pt>
                <c:pt idx="1">
                  <c:v>-7.31</c:v>
                </c:pt>
                <c:pt idx="2">
                  <c:v>-2.8499999999999992</c:v>
                </c:pt>
                <c:pt idx="3">
                  <c:v>-3.4099999999999997</c:v>
                </c:pt>
                <c:pt idx="4">
                  <c:v>-4.1399999999999997</c:v>
                </c:pt>
                <c:pt idx="5">
                  <c:v>-3.67</c:v>
                </c:pt>
              </c:numCache>
            </c:numRef>
          </c:val>
        </c:ser>
        <c:ser>
          <c:idx val="1"/>
          <c:order val="1"/>
          <c:tx>
            <c:strRef>
              <c:f>Sheet1!$C$54</c:f>
              <c:strCache>
                <c:ptCount val="1"/>
                <c:pt idx="0">
                  <c:v>2008</c:v>
                </c:pt>
              </c:strCache>
            </c:strRef>
          </c:tx>
          <c:cat>
            <c:strRef>
              <c:f>Sheet1!$A$55:$A$60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Sheet1!$C$55:$C$60</c:f>
              <c:numCache>
                <c:formatCode>General</c:formatCode>
                <c:ptCount val="6"/>
                <c:pt idx="0">
                  <c:v>-9.76</c:v>
                </c:pt>
                <c:pt idx="1">
                  <c:v>-6.8599999999999985</c:v>
                </c:pt>
                <c:pt idx="2">
                  <c:v>-2.5099999999999998</c:v>
                </c:pt>
                <c:pt idx="3">
                  <c:v>-3.12</c:v>
                </c:pt>
                <c:pt idx="4">
                  <c:v>-3.8099999999999992</c:v>
                </c:pt>
                <c:pt idx="5">
                  <c:v>-2.63</c:v>
                </c:pt>
              </c:numCache>
            </c:numRef>
          </c:val>
        </c:ser>
        <c:ser>
          <c:idx val="2"/>
          <c:order val="2"/>
          <c:tx>
            <c:strRef>
              <c:f>Sheet1!$D$54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Sheet1!$A$55:$A$60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Sheet1!$D$55:$D$60</c:f>
              <c:numCache>
                <c:formatCode>General</c:formatCode>
                <c:ptCount val="6"/>
                <c:pt idx="0">
                  <c:v>-9.2000000000000011</c:v>
                </c:pt>
                <c:pt idx="1">
                  <c:v>-6.1</c:v>
                </c:pt>
                <c:pt idx="2">
                  <c:v>-1.8</c:v>
                </c:pt>
                <c:pt idx="3">
                  <c:v>-2.5</c:v>
                </c:pt>
                <c:pt idx="4">
                  <c:v>-2.8</c:v>
                </c:pt>
                <c:pt idx="5">
                  <c:v>-2</c:v>
                </c:pt>
              </c:numCache>
            </c:numRef>
          </c:val>
        </c:ser>
        <c:ser>
          <c:idx val="3"/>
          <c:order val="3"/>
          <c:tx>
            <c:strRef>
              <c:f>Sheet1!$E$54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Sheet1!$A$55:$A$60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Sheet1!$E$55:$E$60</c:f>
              <c:numCache>
                <c:formatCode>General</c:formatCode>
                <c:ptCount val="6"/>
                <c:pt idx="0">
                  <c:v>-10.6</c:v>
                </c:pt>
                <c:pt idx="1">
                  <c:v>-7.3</c:v>
                </c:pt>
                <c:pt idx="2">
                  <c:v>-3.3</c:v>
                </c:pt>
                <c:pt idx="3">
                  <c:v>-4</c:v>
                </c:pt>
                <c:pt idx="4">
                  <c:v>-3.8</c:v>
                </c:pt>
                <c:pt idx="5">
                  <c:v>-2.5</c:v>
                </c:pt>
              </c:numCache>
            </c:numRef>
          </c:val>
        </c:ser>
        <c:ser>
          <c:idx val="4"/>
          <c:order val="4"/>
          <c:tx>
            <c:strRef>
              <c:f>Sheet1!$F$54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Sheet1!$A$55:$A$60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Sheet1!$F$55:$F$60</c:f>
              <c:numCache>
                <c:formatCode>General</c:formatCode>
                <c:ptCount val="6"/>
                <c:pt idx="0">
                  <c:v>-10.8</c:v>
                </c:pt>
                <c:pt idx="1">
                  <c:v>-8</c:v>
                </c:pt>
                <c:pt idx="2">
                  <c:v>-3.5</c:v>
                </c:pt>
                <c:pt idx="3">
                  <c:v>-4</c:v>
                </c:pt>
                <c:pt idx="4">
                  <c:v>-4.5</c:v>
                </c:pt>
                <c:pt idx="5">
                  <c:v>-3.3</c:v>
                </c:pt>
              </c:numCache>
            </c:numRef>
          </c:val>
        </c:ser>
        <c:ser>
          <c:idx val="5"/>
          <c:order val="5"/>
          <c:tx>
            <c:strRef>
              <c:f>Sheet1!$G$54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Sheet1!$A$55:$A$60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Sheet1!$G$55:$G$60</c:f>
              <c:numCache>
                <c:formatCode>General</c:formatCode>
                <c:ptCount val="6"/>
                <c:pt idx="0">
                  <c:v>-11.5</c:v>
                </c:pt>
                <c:pt idx="1">
                  <c:v>-8.2000000000000011</c:v>
                </c:pt>
                <c:pt idx="2">
                  <c:v>-4.2</c:v>
                </c:pt>
                <c:pt idx="3">
                  <c:v>-4.4000000000000004</c:v>
                </c:pt>
                <c:pt idx="4">
                  <c:v>-4.7</c:v>
                </c:pt>
                <c:pt idx="5">
                  <c:v>-3.7</c:v>
                </c:pt>
              </c:numCache>
            </c:numRef>
          </c:val>
        </c:ser>
        <c:axId val="71967104"/>
        <c:axId val="71968640"/>
      </c:barChart>
      <c:catAx>
        <c:axId val="7196710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bg-BG"/>
          </a:p>
        </c:txPr>
        <c:crossAx val="71968640"/>
        <c:crosses val="autoZero"/>
        <c:auto val="1"/>
        <c:lblAlgn val="ctr"/>
        <c:lblOffset val="100"/>
      </c:catAx>
      <c:valAx>
        <c:axId val="71968640"/>
        <c:scaling>
          <c:orientation val="minMax"/>
        </c:scaling>
        <c:axPos val="b"/>
        <c:majorGridlines/>
        <c:numFmt formatCode="General" sourceLinked="1"/>
        <c:tickLblPos val="nextTo"/>
        <c:crossAx val="7196710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Sheet1!$B$78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Sheet1!$A$79:$A$84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Sheet1!$B$79:$B$84</c:f>
              <c:numCache>
                <c:formatCode>General</c:formatCode>
                <c:ptCount val="6"/>
                <c:pt idx="0">
                  <c:v>-4.0999999999999996</c:v>
                </c:pt>
                <c:pt idx="1">
                  <c:v>-2.61</c:v>
                </c:pt>
                <c:pt idx="2">
                  <c:v>1.37</c:v>
                </c:pt>
                <c:pt idx="3">
                  <c:v>-2.0000000000000007E-2</c:v>
                </c:pt>
                <c:pt idx="4">
                  <c:v>-1.29</c:v>
                </c:pt>
                <c:pt idx="5">
                  <c:v>2.62</c:v>
                </c:pt>
              </c:numCache>
            </c:numRef>
          </c:val>
        </c:ser>
        <c:ser>
          <c:idx val="1"/>
          <c:order val="1"/>
          <c:tx>
            <c:strRef>
              <c:f>Sheet1!$C$78</c:f>
              <c:strCache>
                <c:ptCount val="1"/>
                <c:pt idx="0">
                  <c:v>2008</c:v>
                </c:pt>
              </c:strCache>
            </c:strRef>
          </c:tx>
          <c:cat>
            <c:strRef>
              <c:f>Sheet1!$A$79:$A$84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Sheet1!$C$79:$C$84</c:f>
              <c:numCache>
                <c:formatCode>General</c:formatCode>
                <c:ptCount val="6"/>
                <c:pt idx="0">
                  <c:v>-5.21</c:v>
                </c:pt>
                <c:pt idx="1">
                  <c:v>-1.41</c:v>
                </c:pt>
                <c:pt idx="2">
                  <c:v>1.8900000000000001</c:v>
                </c:pt>
                <c:pt idx="3">
                  <c:v>-0.8</c:v>
                </c:pt>
                <c:pt idx="4">
                  <c:v>-1.1399999999999995</c:v>
                </c:pt>
                <c:pt idx="5">
                  <c:v>2.8499999999999992</c:v>
                </c:pt>
              </c:numCache>
            </c:numRef>
          </c:val>
        </c:ser>
        <c:ser>
          <c:idx val="2"/>
          <c:order val="2"/>
          <c:tx>
            <c:strRef>
              <c:f>Sheet1!$D$78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Sheet1!$A$79:$A$84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Sheet1!$D$79:$D$84</c:f>
              <c:numCache>
                <c:formatCode>General</c:formatCode>
                <c:ptCount val="6"/>
                <c:pt idx="0">
                  <c:v>-5.67</c:v>
                </c:pt>
                <c:pt idx="1">
                  <c:v>-4.07</c:v>
                </c:pt>
                <c:pt idx="2">
                  <c:v>-0.7200000000000002</c:v>
                </c:pt>
                <c:pt idx="3">
                  <c:v>-1.9800000000000004</c:v>
                </c:pt>
                <c:pt idx="4">
                  <c:v>1.1100000000000001</c:v>
                </c:pt>
                <c:pt idx="5">
                  <c:v>-2.65</c:v>
                </c:pt>
              </c:numCache>
            </c:numRef>
          </c:val>
        </c:ser>
        <c:ser>
          <c:idx val="3"/>
          <c:order val="3"/>
          <c:tx>
            <c:strRef>
              <c:f>Sheet1!$E$78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Sheet1!$A$79:$A$84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Sheet1!$E$79:$E$84</c:f>
              <c:numCache>
                <c:formatCode>General</c:formatCode>
                <c:ptCount val="6"/>
                <c:pt idx="0">
                  <c:v>-6.91</c:v>
                </c:pt>
                <c:pt idx="1">
                  <c:v>-7.13</c:v>
                </c:pt>
                <c:pt idx="2">
                  <c:v>-3.22</c:v>
                </c:pt>
                <c:pt idx="3">
                  <c:v>-5.13</c:v>
                </c:pt>
                <c:pt idx="4">
                  <c:v>-5.88</c:v>
                </c:pt>
                <c:pt idx="5">
                  <c:v>2.98</c:v>
                </c:pt>
              </c:numCache>
            </c:numRef>
          </c:val>
        </c:ser>
        <c:ser>
          <c:idx val="4"/>
          <c:order val="4"/>
          <c:tx>
            <c:strRef>
              <c:f>Sheet1!$F$78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Sheet1!$A$79:$A$84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Sheet1!$F$79:$F$84</c:f>
              <c:numCache>
                <c:formatCode>General</c:formatCode>
                <c:ptCount val="6"/>
                <c:pt idx="0">
                  <c:v>-2.9899999999999998</c:v>
                </c:pt>
                <c:pt idx="1">
                  <c:v>-2.11</c:v>
                </c:pt>
                <c:pt idx="2">
                  <c:v>-1.1000000000000001</c:v>
                </c:pt>
                <c:pt idx="3">
                  <c:v>-1.28</c:v>
                </c:pt>
                <c:pt idx="4">
                  <c:v>-1.83</c:v>
                </c:pt>
                <c:pt idx="5">
                  <c:v>2.17</c:v>
                </c:pt>
              </c:numCache>
            </c:numRef>
          </c:val>
        </c:ser>
        <c:ser>
          <c:idx val="5"/>
          <c:order val="5"/>
          <c:tx>
            <c:strRef>
              <c:f>Sheet1!$G$78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Sheet1!$A$79:$A$84</c:f>
              <c:strCache>
                <c:ptCount val="6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</c:strCache>
            </c:strRef>
          </c:cat>
          <c:val>
            <c:numRef>
              <c:f>Sheet1!$G$79:$G$84</c:f>
              <c:numCache>
                <c:formatCode>General</c:formatCode>
                <c:ptCount val="6"/>
                <c:pt idx="0">
                  <c:v>-4.33</c:v>
                </c:pt>
                <c:pt idx="1">
                  <c:v>-2.54</c:v>
                </c:pt>
                <c:pt idx="2">
                  <c:v>-0.91</c:v>
                </c:pt>
                <c:pt idx="3">
                  <c:v>-0.77000000000000024</c:v>
                </c:pt>
                <c:pt idx="4">
                  <c:v>-1.28</c:v>
                </c:pt>
                <c:pt idx="5">
                  <c:v>2</c:v>
                </c:pt>
              </c:numCache>
            </c:numRef>
          </c:val>
        </c:ser>
        <c:axId val="84414464"/>
        <c:axId val="84416000"/>
      </c:barChart>
      <c:catAx>
        <c:axId val="844144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bg-BG"/>
          </a:p>
        </c:txPr>
        <c:crossAx val="84416000"/>
        <c:crosses val="autoZero"/>
        <c:auto val="1"/>
        <c:lblAlgn val="ctr"/>
        <c:lblOffset val="100"/>
      </c:catAx>
      <c:valAx>
        <c:axId val="84416000"/>
        <c:scaling>
          <c:orientation val="minMax"/>
        </c:scaling>
        <c:axPos val="l"/>
        <c:majorGridlines/>
        <c:numFmt formatCode="General" sourceLinked="1"/>
        <c:tickLblPos val="nextTo"/>
        <c:crossAx val="8441446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Sheet1!$B$139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Sheet1!$A$140:$A$146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Sheet1!$B$140:$B$146</c:f>
              <c:numCache>
                <c:formatCode>General</c:formatCode>
                <c:ptCount val="7"/>
                <c:pt idx="0">
                  <c:v>5233</c:v>
                </c:pt>
                <c:pt idx="1">
                  <c:v>5528</c:v>
                </c:pt>
                <c:pt idx="2">
                  <c:v>6710</c:v>
                </c:pt>
                <c:pt idx="3">
                  <c:v>6398</c:v>
                </c:pt>
                <c:pt idx="4">
                  <c:v>5640</c:v>
                </c:pt>
                <c:pt idx="5">
                  <c:v>12991</c:v>
                </c:pt>
                <c:pt idx="6">
                  <c:v>7857</c:v>
                </c:pt>
              </c:numCache>
            </c:numRef>
          </c:val>
        </c:ser>
        <c:ser>
          <c:idx val="1"/>
          <c:order val="1"/>
          <c:tx>
            <c:strRef>
              <c:f>Sheet1!$C$139</c:f>
              <c:strCache>
                <c:ptCount val="1"/>
                <c:pt idx="0">
                  <c:v>2008</c:v>
                </c:pt>
              </c:strCache>
            </c:strRef>
          </c:tx>
          <c:cat>
            <c:strRef>
              <c:f>Sheet1!$A$140:$A$146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Sheet1!$C$140:$C$146</c:f>
              <c:numCache>
                <c:formatCode>General</c:formatCode>
                <c:ptCount val="7"/>
                <c:pt idx="0">
                  <c:v>5897</c:v>
                </c:pt>
                <c:pt idx="1">
                  <c:v>6249</c:v>
                </c:pt>
                <c:pt idx="2">
                  <c:v>7836</c:v>
                </c:pt>
                <c:pt idx="3">
                  <c:v>7513</c:v>
                </c:pt>
                <c:pt idx="4">
                  <c:v>6340</c:v>
                </c:pt>
                <c:pt idx="5">
                  <c:v>15161</c:v>
                </c:pt>
                <c:pt idx="6">
                  <c:v>9090</c:v>
                </c:pt>
              </c:numCache>
            </c:numRef>
          </c:val>
        </c:ser>
        <c:ser>
          <c:idx val="2"/>
          <c:order val="2"/>
          <c:tx>
            <c:strRef>
              <c:f>Sheet1!$D$139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Sheet1!$A$140:$A$146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Sheet1!$D$140:$D$146</c:f>
              <c:numCache>
                <c:formatCode>General</c:formatCode>
                <c:ptCount val="7"/>
                <c:pt idx="0">
                  <c:v>5576</c:v>
                </c:pt>
                <c:pt idx="1">
                  <c:v>5942</c:v>
                </c:pt>
                <c:pt idx="2">
                  <c:v>7231</c:v>
                </c:pt>
                <c:pt idx="3">
                  <c:v>7238</c:v>
                </c:pt>
                <c:pt idx="4">
                  <c:v>6217</c:v>
                </c:pt>
                <c:pt idx="5">
                  <c:v>15610</c:v>
                </c:pt>
                <c:pt idx="6">
                  <c:v>9007</c:v>
                </c:pt>
              </c:numCache>
            </c:numRef>
          </c:val>
        </c:ser>
        <c:ser>
          <c:idx val="3"/>
          <c:order val="3"/>
          <c:tx>
            <c:strRef>
              <c:f>Sheet1!$E$139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Sheet1!$A$140:$A$146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Sheet1!$E$140:$E$146</c:f>
              <c:numCache>
                <c:formatCode>General</c:formatCode>
                <c:ptCount val="7"/>
                <c:pt idx="0">
                  <c:v>5652</c:v>
                </c:pt>
                <c:pt idx="1">
                  <c:v>6139</c:v>
                </c:pt>
                <c:pt idx="2">
                  <c:v>7612</c:v>
                </c:pt>
                <c:pt idx="3">
                  <c:v>7625</c:v>
                </c:pt>
                <c:pt idx="4">
                  <c:v>6525</c:v>
                </c:pt>
                <c:pt idx="5">
                  <c:v>16078</c:v>
                </c:pt>
                <c:pt idx="6">
                  <c:v>9359</c:v>
                </c:pt>
              </c:numCache>
            </c:numRef>
          </c:val>
        </c:ser>
        <c:ser>
          <c:idx val="4"/>
          <c:order val="4"/>
          <c:tx>
            <c:strRef>
              <c:f>Sheet1!$F$139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Sheet1!$A$140:$A$146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Sheet1!$F$140:$F$146</c:f>
              <c:numCache>
                <c:formatCode>General</c:formatCode>
                <c:ptCount val="7"/>
                <c:pt idx="0">
                  <c:v>6387</c:v>
                </c:pt>
                <c:pt idx="1">
                  <c:v>6872</c:v>
                </c:pt>
                <c:pt idx="2">
                  <c:v>8312</c:v>
                </c:pt>
                <c:pt idx="3">
                  <c:v>8396</c:v>
                </c:pt>
                <c:pt idx="4">
                  <c:v>7122</c:v>
                </c:pt>
                <c:pt idx="5">
                  <c:v>17181</c:v>
                </c:pt>
                <c:pt idx="6">
                  <c:v>10278</c:v>
                </c:pt>
              </c:numCache>
            </c:numRef>
          </c:val>
        </c:ser>
        <c:axId val="84644608"/>
        <c:axId val="84646528"/>
      </c:barChart>
      <c:catAx>
        <c:axId val="84644608"/>
        <c:scaling>
          <c:orientation val="minMax"/>
        </c:scaling>
        <c:axPos val="b"/>
        <c:tickLblPos val="nextTo"/>
        <c:crossAx val="84646528"/>
        <c:crosses val="autoZero"/>
        <c:auto val="1"/>
        <c:lblAlgn val="ctr"/>
        <c:lblOffset val="100"/>
      </c:catAx>
      <c:valAx>
        <c:axId val="84646528"/>
        <c:scaling>
          <c:orientation val="minMax"/>
        </c:scaling>
        <c:axPos val="l"/>
        <c:majorGridlines/>
        <c:numFmt formatCode="General" sourceLinked="1"/>
        <c:tickLblPos val="nextTo"/>
        <c:crossAx val="8464460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Sheet1!$B$219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Sheet1!$A$220:$A$226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Sheet1!$B$220:$B$226</c:f>
              <c:numCache>
                <c:formatCode>General</c:formatCode>
                <c:ptCount val="7"/>
                <c:pt idx="0">
                  <c:v>457.90999999999991</c:v>
                </c:pt>
                <c:pt idx="1">
                  <c:v>469.21999999999991</c:v>
                </c:pt>
                <c:pt idx="2">
                  <c:v>1471.6899999999998</c:v>
                </c:pt>
                <c:pt idx="3">
                  <c:v>1307.49</c:v>
                </c:pt>
                <c:pt idx="4">
                  <c:v>625.44999999999982</c:v>
                </c:pt>
                <c:pt idx="5">
                  <c:v>4920.6100000000024</c:v>
                </c:pt>
                <c:pt idx="6">
                  <c:v>1985.1599999999999</c:v>
                </c:pt>
              </c:numCache>
            </c:numRef>
          </c:val>
        </c:ser>
        <c:ser>
          <c:idx val="1"/>
          <c:order val="1"/>
          <c:tx>
            <c:strRef>
              <c:f>Sheet1!$C$219</c:f>
              <c:strCache>
                <c:ptCount val="1"/>
                <c:pt idx="0">
                  <c:v>2008</c:v>
                </c:pt>
              </c:strCache>
            </c:strRef>
          </c:tx>
          <c:cat>
            <c:strRef>
              <c:f>Sheet1!$A$220:$A$226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Sheet1!$C$220:$C$226</c:f>
              <c:numCache>
                <c:formatCode>General</c:formatCode>
                <c:ptCount val="7"/>
                <c:pt idx="0">
                  <c:v>546.87</c:v>
                </c:pt>
                <c:pt idx="1">
                  <c:v>862.49</c:v>
                </c:pt>
                <c:pt idx="2">
                  <c:v>2070.9699999999998</c:v>
                </c:pt>
                <c:pt idx="3">
                  <c:v>1461.6</c:v>
                </c:pt>
                <c:pt idx="4">
                  <c:v>871.67000000000019</c:v>
                </c:pt>
                <c:pt idx="5">
                  <c:v>6077.1900000000014</c:v>
                </c:pt>
                <c:pt idx="6">
                  <c:v>2522.17</c:v>
                </c:pt>
              </c:numCache>
            </c:numRef>
          </c:val>
        </c:ser>
        <c:ser>
          <c:idx val="2"/>
          <c:order val="2"/>
          <c:tx>
            <c:strRef>
              <c:f>Sheet1!$D$219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Sheet1!$A$220:$A$226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Sheet1!$D$220:$D$226</c:f>
              <c:numCache>
                <c:formatCode>General</c:formatCode>
                <c:ptCount val="7"/>
                <c:pt idx="0">
                  <c:v>549.09</c:v>
                </c:pt>
                <c:pt idx="1">
                  <c:v>830.12</c:v>
                </c:pt>
                <c:pt idx="2">
                  <c:v>2107.2399999999998</c:v>
                </c:pt>
                <c:pt idx="3">
                  <c:v>1663.32</c:v>
                </c:pt>
                <c:pt idx="4">
                  <c:v>898.11</c:v>
                </c:pt>
                <c:pt idx="5">
                  <c:v>6566.98</c:v>
                </c:pt>
                <c:pt idx="6">
                  <c:v>2702.59</c:v>
                </c:pt>
              </c:numCache>
            </c:numRef>
          </c:val>
        </c:ser>
        <c:ser>
          <c:idx val="3"/>
          <c:order val="3"/>
          <c:tx>
            <c:strRef>
              <c:f>Sheet1!$E$219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Sheet1!$A$220:$A$226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Sheet1!$E$220:$E$226</c:f>
              <c:numCache>
                <c:formatCode>General</c:formatCode>
                <c:ptCount val="7"/>
                <c:pt idx="0">
                  <c:v>577.43999999999983</c:v>
                </c:pt>
                <c:pt idx="1">
                  <c:v>904.67000000000019</c:v>
                </c:pt>
                <c:pt idx="2">
                  <c:v>2140.25</c:v>
                </c:pt>
                <c:pt idx="3">
                  <c:v>2466.38</c:v>
                </c:pt>
                <c:pt idx="4">
                  <c:v>1096.1699999999998</c:v>
                </c:pt>
                <c:pt idx="5">
                  <c:v>6763.72</c:v>
                </c:pt>
                <c:pt idx="6">
                  <c:v>2946.68</c:v>
                </c:pt>
              </c:numCache>
            </c:numRef>
          </c:val>
        </c:ser>
        <c:ser>
          <c:idx val="4"/>
          <c:order val="4"/>
          <c:tx>
            <c:strRef>
              <c:f>Sheet1!$F$219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Sheet1!$A$220:$A$226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Sheet1!$F$220:$F$226</c:f>
              <c:numCache>
                <c:formatCode>General</c:formatCode>
                <c:ptCount val="7"/>
                <c:pt idx="0">
                  <c:v>644.39</c:v>
                </c:pt>
                <c:pt idx="1">
                  <c:v>945.76</c:v>
                </c:pt>
                <c:pt idx="2">
                  <c:v>2098.5500000000002</c:v>
                </c:pt>
                <c:pt idx="3">
                  <c:v>2747.12</c:v>
                </c:pt>
                <c:pt idx="4">
                  <c:v>1297.5</c:v>
                </c:pt>
                <c:pt idx="5">
                  <c:v>6298.6500000000015</c:v>
                </c:pt>
                <c:pt idx="6">
                  <c:v>2954.04</c:v>
                </c:pt>
              </c:numCache>
            </c:numRef>
          </c:val>
        </c:ser>
        <c:ser>
          <c:idx val="5"/>
          <c:order val="5"/>
          <c:tx>
            <c:strRef>
              <c:f>Sheet1!$G$219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Sheet1!$A$220:$A$226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Sheet1!$G$220:$G$226</c:f>
              <c:numCache>
                <c:formatCode>General</c:formatCode>
                <c:ptCount val="7"/>
                <c:pt idx="0">
                  <c:v>696.2</c:v>
                </c:pt>
                <c:pt idx="1">
                  <c:v>996.95999999999981</c:v>
                </c:pt>
                <c:pt idx="2">
                  <c:v>2115.77</c:v>
                </c:pt>
                <c:pt idx="3">
                  <c:v>2685.55</c:v>
                </c:pt>
                <c:pt idx="4">
                  <c:v>1390.44</c:v>
                </c:pt>
                <c:pt idx="5">
                  <c:v>6397.43</c:v>
                </c:pt>
                <c:pt idx="6">
                  <c:v>3014.3500000000008</c:v>
                </c:pt>
              </c:numCache>
            </c:numRef>
          </c:val>
        </c:ser>
        <c:axId val="85703296"/>
        <c:axId val="86839680"/>
      </c:barChart>
      <c:catAx>
        <c:axId val="85703296"/>
        <c:scaling>
          <c:orientation val="minMax"/>
        </c:scaling>
        <c:axPos val="b"/>
        <c:tickLblPos val="nextTo"/>
        <c:crossAx val="86839680"/>
        <c:crosses val="autoZero"/>
        <c:auto val="1"/>
        <c:lblAlgn val="ctr"/>
        <c:lblOffset val="100"/>
      </c:catAx>
      <c:valAx>
        <c:axId val="86839680"/>
        <c:scaling>
          <c:orientation val="minMax"/>
        </c:scaling>
        <c:axPos val="l"/>
        <c:majorGridlines/>
        <c:numFmt formatCode="General" sourceLinked="1"/>
        <c:tickLblPos val="nextTo"/>
        <c:crossAx val="8570329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Sheet1!$B$244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Sheet1!$A$245:$A$251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Sheet1!$B$245:$B$251</c:f>
              <c:numCache>
                <c:formatCode>General</c:formatCode>
                <c:ptCount val="7"/>
                <c:pt idx="0">
                  <c:v>57.1</c:v>
                </c:pt>
                <c:pt idx="1">
                  <c:v>57</c:v>
                </c:pt>
                <c:pt idx="2">
                  <c:v>59.8</c:v>
                </c:pt>
                <c:pt idx="3">
                  <c:v>59.7</c:v>
                </c:pt>
                <c:pt idx="4">
                  <c:v>60.5</c:v>
                </c:pt>
                <c:pt idx="5">
                  <c:v>68.5</c:v>
                </c:pt>
                <c:pt idx="6">
                  <c:v>61.7</c:v>
                </c:pt>
              </c:numCache>
            </c:numRef>
          </c:val>
        </c:ser>
        <c:ser>
          <c:idx val="1"/>
          <c:order val="1"/>
          <c:tx>
            <c:strRef>
              <c:f>Sheet1!$C$244</c:f>
              <c:strCache>
                <c:ptCount val="1"/>
                <c:pt idx="0">
                  <c:v>2008</c:v>
                </c:pt>
              </c:strCache>
            </c:strRef>
          </c:tx>
          <c:cat>
            <c:strRef>
              <c:f>Sheet1!$A$245:$A$251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Sheet1!$C$245:$C$251</c:f>
              <c:numCache>
                <c:formatCode>General</c:formatCode>
                <c:ptCount val="7"/>
                <c:pt idx="0">
                  <c:v>59.3</c:v>
                </c:pt>
                <c:pt idx="1">
                  <c:v>58.6</c:v>
                </c:pt>
                <c:pt idx="2">
                  <c:v>62</c:v>
                </c:pt>
                <c:pt idx="3">
                  <c:v>62.3</c:v>
                </c:pt>
                <c:pt idx="4">
                  <c:v>62.4</c:v>
                </c:pt>
                <c:pt idx="5">
                  <c:v>71</c:v>
                </c:pt>
                <c:pt idx="6">
                  <c:v>64</c:v>
                </c:pt>
              </c:numCache>
            </c:numRef>
          </c:val>
        </c:ser>
        <c:ser>
          <c:idx val="2"/>
          <c:order val="2"/>
          <c:tx>
            <c:strRef>
              <c:f>Sheet1!$D$244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Sheet1!$A$245:$A$251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Sheet1!$D$245:$D$251</c:f>
              <c:numCache>
                <c:formatCode>General</c:formatCode>
                <c:ptCount val="7"/>
                <c:pt idx="0">
                  <c:v>57.5</c:v>
                </c:pt>
                <c:pt idx="1">
                  <c:v>57.9</c:v>
                </c:pt>
                <c:pt idx="2">
                  <c:v>59.2</c:v>
                </c:pt>
                <c:pt idx="3">
                  <c:v>61.2</c:v>
                </c:pt>
                <c:pt idx="4">
                  <c:v>60.5</c:v>
                </c:pt>
                <c:pt idx="5">
                  <c:v>70.400000000000006</c:v>
                </c:pt>
                <c:pt idx="6">
                  <c:v>62.6</c:v>
                </c:pt>
              </c:numCache>
            </c:numRef>
          </c:val>
        </c:ser>
        <c:ser>
          <c:idx val="3"/>
          <c:order val="3"/>
          <c:tx>
            <c:strRef>
              <c:f>Sheet1!$E$244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Sheet1!$A$245:$A$251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Sheet1!$E$245:$E$251</c:f>
              <c:numCache>
                <c:formatCode>General</c:formatCode>
                <c:ptCount val="7"/>
                <c:pt idx="0">
                  <c:v>53.8</c:v>
                </c:pt>
                <c:pt idx="1">
                  <c:v>54.8</c:v>
                </c:pt>
                <c:pt idx="2">
                  <c:v>56.7</c:v>
                </c:pt>
                <c:pt idx="3">
                  <c:v>58.5</c:v>
                </c:pt>
                <c:pt idx="4">
                  <c:v>57.4</c:v>
                </c:pt>
                <c:pt idx="5">
                  <c:v>67.599999999999994</c:v>
                </c:pt>
                <c:pt idx="6">
                  <c:v>59.7</c:v>
                </c:pt>
              </c:numCache>
            </c:numRef>
          </c:val>
        </c:ser>
        <c:ser>
          <c:idx val="4"/>
          <c:order val="4"/>
          <c:tx>
            <c:strRef>
              <c:f>Sheet1!$F$244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Sheet1!$A$245:$A$251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Sheet1!$F$245:$F$251</c:f>
              <c:numCache>
                <c:formatCode>General</c:formatCode>
                <c:ptCount val="7"/>
                <c:pt idx="0">
                  <c:v>53.6</c:v>
                </c:pt>
                <c:pt idx="1">
                  <c:v>54.9</c:v>
                </c:pt>
                <c:pt idx="2">
                  <c:v>55.8</c:v>
                </c:pt>
                <c:pt idx="3">
                  <c:v>57.7</c:v>
                </c:pt>
                <c:pt idx="4">
                  <c:v>55.5</c:v>
                </c:pt>
                <c:pt idx="5">
                  <c:v>65</c:v>
                </c:pt>
                <c:pt idx="6">
                  <c:v>58.4</c:v>
                </c:pt>
              </c:numCache>
            </c:numRef>
          </c:val>
        </c:ser>
        <c:ser>
          <c:idx val="5"/>
          <c:order val="5"/>
          <c:tx>
            <c:strRef>
              <c:f>Sheet1!$G$244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Sheet1!$A$245:$A$251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Sheet1!$G$245:$G$251</c:f>
              <c:numCache>
                <c:formatCode>General</c:formatCode>
                <c:ptCount val="7"/>
                <c:pt idx="0">
                  <c:v>53.6</c:v>
                </c:pt>
                <c:pt idx="1">
                  <c:v>55.5</c:v>
                </c:pt>
                <c:pt idx="2">
                  <c:v>55</c:v>
                </c:pt>
                <c:pt idx="3">
                  <c:v>58.5</c:v>
                </c:pt>
                <c:pt idx="4">
                  <c:v>56.9</c:v>
                </c:pt>
                <c:pt idx="5">
                  <c:v>65.099999999999994</c:v>
                </c:pt>
                <c:pt idx="6">
                  <c:v>58.8</c:v>
                </c:pt>
              </c:numCache>
            </c:numRef>
          </c:val>
        </c:ser>
        <c:ser>
          <c:idx val="6"/>
          <c:order val="6"/>
          <c:tx>
            <c:strRef>
              <c:f>Sheet1!$H$244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Sheet1!$A$245:$A$251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Sheet1!$H$245:$H$251</c:f>
              <c:numCache>
                <c:formatCode>General</c:formatCode>
                <c:ptCount val="7"/>
                <c:pt idx="0">
                  <c:v>54.6</c:v>
                </c:pt>
                <c:pt idx="1">
                  <c:v>55.5</c:v>
                </c:pt>
                <c:pt idx="2">
                  <c:v>56.5</c:v>
                </c:pt>
                <c:pt idx="3">
                  <c:v>57.5</c:v>
                </c:pt>
                <c:pt idx="4">
                  <c:v>59.4</c:v>
                </c:pt>
                <c:pt idx="5">
                  <c:v>65</c:v>
                </c:pt>
                <c:pt idx="6">
                  <c:v>59.5</c:v>
                </c:pt>
              </c:numCache>
            </c:numRef>
          </c:val>
        </c:ser>
        <c:axId val="86982016"/>
        <c:axId val="87004288"/>
      </c:barChart>
      <c:catAx>
        <c:axId val="86982016"/>
        <c:scaling>
          <c:orientation val="minMax"/>
        </c:scaling>
        <c:axPos val="b"/>
        <c:numFmt formatCode="General" sourceLinked="1"/>
        <c:tickLblPos val="nextTo"/>
        <c:crossAx val="87004288"/>
        <c:crosses val="autoZero"/>
        <c:auto val="1"/>
        <c:lblAlgn val="ctr"/>
        <c:lblOffset val="100"/>
      </c:catAx>
      <c:valAx>
        <c:axId val="87004288"/>
        <c:scaling>
          <c:orientation val="minMax"/>
          <c:min val="50"/>
        </c:scaling>
        <c:axPos val="l"/>
        <c:majorGridlines/>
        <c:numFmt formatCode="General" sourceLinked="1"/>
        <c:tickLblPos val="nextTo"/>
        <c:crossAx val="8698201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Sheet1!$B$168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Sheet1!$A$169:$A$175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Sheet1!$B$169:$B$175</c:f>
              <c:numCache>
                <c:formatCode>0.0</c:formatCode>
                <c:ptCount val="7"/>
                <c:pt idx="0">
                  <c:v>9</c:v>
                </c:pt>
                <c:pt idx="1">
                  <c:v>10.7</c:v>
                </c:pt>
                <c:pt idx="2">
                  <c:v>10.8</c:v>
                </c:pt>
                <c:pt idx="3">
                  <c:v>6.5</c:v>
                </c:pt>
                <c:pt idx="4">
                  <c:v>5.6</c:v>
                </c:pt>
                <c:pt idx="5">
                  <c:v>3.9</c:v>
                </c:pt>
                <c:pt idx="6">
                  <c:v>6.9</c:v>
                </c:pt>
              </c:numCache>
            </c:numRef>
          </c:val>
        </c:ser>
        <c:ser>
          <c:idx val="1"/>
          <c:order val="1"/>
          <c:tx>
            <c:strRef>
              <c:f>Sheet1!$C$168</c:f>
              <c:strCache>
                <c:ptCount val="1"/>
                <c:pt idx="0">
                  <c:v>2008</c:v>
                </c:pt>
              </c:strCache>
            </c:strRef>
          </c:tx>
          <c:cat>
            <c:strRef>
              <c:f>Sheet1!$A$169:$A$175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Sheet1!$C$169:$C$175</c:f>
              <c:numCache>
                <c:formatCode>0.0</c:formatCode>
                <c:ptCount val="7"/>
                <c:pt idx="0">
                  <c:v>7.1</c:v>
                </c:pt>
                <c:pt idx="1">
                  <c:v>8.5</c:v>
                </c:pt>
                <c:pt idx="2">
                  <c:v>8.6</c:v>
                </c:pt>
                <c:pt idx="3">
                  <c:v>5.8</c:v>
                </c:pt>
                <c:pt idx="4">
                  <c:v>5.0999999999999996</c:v>
                </c:pt>
                <c:pt idx="5">
                  <c:v>2.9</c:v>
                </c:pt>
                <c:pt idx="6">
                  <c:v>5.6</c:v>
                </c:pt>
              </c:numCache>
            </c:numRef>
          </c:val>
        </c:ser>
        <c:ser>
          <c:idx val="2"/>
          <c:order val="2"/>
          <c:tx>
            <c:strRef>
              <c:f>Sheet1!$D$168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Sheet1!$A$169:$A$175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Sheet1!$D$169:$D$175</c:f>
              <c:numCache>
                <c:formatCode>0.0</c:formatCode>
                <c:ptCount val="7"/>
                <c:pt idx="0">
                  <c:v>8</c:v>
                </c:pt>
                <c:pt idx="1">
                  <c:v>8.4</c:v>
                </c:pt>
                <c:pt idx="2">
                  <c:v>10.4</c:v>
                </c:pt>
                <c:pt idx="3">
                  <c:v>6.6</c:v>
                </c:pt>
                <c:pt idx="4">
                  <c:v>7.3</c:v>
                </c:pt>
                <c:pt idx="5">
                  <c:v>4.0999999999999996</c:v>
                </c:pt>
                <c:pt idx="6">
                  <c:v>6.8</c:v>
                </c:pt>
              </c:numCache>
            </c:numRef>
          </c:val>
        </c:ser>
        <c:ser>
          <c:idx val="3"/>
          <c:order val="3"/>
          <c:tx>
            <c:strRef>
              <c:f>Sheet1!$E$168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Sheet1!$A$169:$A$175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Sheet1!$E$169:$E$175</c:f>
              <c:numCache>
                <c:formatCode>0.0</c:formatCode>
                <c:ptCount val="7"/>
                <c:pt idx="0">
                  <c:v>11</c:v>
                </c:pt>
                <c:pt idx="1">
                  <c:v>11.5</c:v>
                </c:pt>
                <c:pt idx="2">
                  <c:v>14.5</c:v>
                </c:pt>
                <c:pt idx="3">
                  <c:v>10.6</c:v>
                </c:pt>
                <c:pt idx="4">
                  <c:v>11.4</c:v>
                </c:pt>
                <c:pt idx="5">
                  <c:v>6.8</c:v>
                </c:pt>
                <c:pt idx="6">
                  <c:v>10.200000000000001</c:v>
                </c:pt>
              </c:numCache>
            </c:numRef>
          </c:val>
        </c:ser>
        <c:ser>
          <c:idx val="4"/>
          <c:order val="4"/>
          <c:tx>
            <c:strRef>
              <c:f>Sheet1!$F$168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Sheet1!$A$169:$A$175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Sheet1!$F$169:$F$175</c:f>
              <c:numCache>
                <c:formatCode>0.0</c:formatCode>
                <c:ptCount val="7"/>
                <c:pt idx="0">
                  <c:v>12.8</c:v>
                </c:pt>
                <c:pt idx="1">
                  <c:v>12.8</c:v>
                </c:pt>
                <c:pt idx="2">
                  <c:v>15.4</c:v>
                </c:pt>
                <c:pt idx="3">
                  <c:v>11.5</c:v>
                </c:pt>
                <c:pt idx="4">
                  <c:v>12.9</c:v>
                </c:pt>
                <c:pt idx="5">
                  <c:v>7.5</c:v>
                </c:pt>
                <c:pt idx="6">
                  <c:v>11.3</c:v>
                </c:pt>
              </c:numCache>
            </c:numRef>
          </c:val>
        </c:ser>
        <c:ser>
          <c:idx val="5"/>
          <c:order val="5"/>
          <c:tx>
            <c:strRef>
              <c:f>Sheet1!$G$168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Sheet1!$A$169:$A$175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Sheet1!$G$169:$G$175</c:f>
              <c:numCache>
                <c:formatCode>0.0</c:formatCode>
                <c:ptCount val="7"/>
                <c:pt idx="0">
                  <c:v>12.3</c:v>
                </c:pt>
                <c:pt idx="1">
                  <c:v>14.3</c:v>
                </c:pt>
                <c:pt idx="2">
                  <c:v>18.2</c:v>
                </c:pt>
                <c:pt idx="3">
                  <c:v>11.9</c:v>
                </c:pt>
                <c:pt idx="4">
                  <c:v>13.8</c:v>
                </c:pt>
                <c:pt idx="5">
                  <c:v>8.2000000000000011</c:v>
                </c:pt>
                <c:pt idx="6">
                  <c:v>12.3</c:v>
                </c:pt>
              </c:numCache>
            </c:numRef>
          </c:val>
        </c:ser>
        <c:ser>
          <c:idx val="6"/>
          <c:order val="6"/>
          <c:tx>
            <c:strRef>
              <c:f>Sheet1!$H$168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Sheet1!$A$169:$A$175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Sheet1!$H$169:$H$175</c:f>
              <c:numCache>
                <c:formatCode>0.0</c:formatCode>
                <c:ptCount val="7"/>
                <c:pt idx="0">
                  <c:v>14</c:v>
                </c:pt>
                <c:pt idx="1">
                  <c:v>15.3</c:v>
                </c:pt>
                <c:pt idx="2">
                  <c:v>16.8</c:v>
                </c:pt>
                <c:pt idx="3">
                  <c:v>13</c:v>
                </c:pt>
                <c:pt idx="4">
                  <c:v>13.5</c:v>
                </c:pt>
                <c:pt idx="5">
                  <c:v>9.8000000000000007</c:v>
                </c:pt>
                <c:pt idx="6">
                  <c:v>12.9</c:v>
                </c:pt>
              </c:numCache>
            </c:numRef>
          </c:val>
        </c:ser>
        <c:axId val="87381888"/>
        <c:axId val="87383424"/>
      </c:barChart>
      <c:catAx>
        <c:axId val="87381888"/>
        <c:scaling>
          <c:orientation val="minMax"/>
        </c:scaling>
        <c:axPos val="b"/>
        <c:numFmt formatCode="General" sourceLinked="1"/>
        <c:tickLblPos val="nextTo"/>
        <c:crossAx val="87383424"/>
        <c:crosses val="autoZero"/>
        <c:auto val="1"/>
        <c:lblAlgn val="ctr"/>
        <c:lblOffset val="100"/>
      </c:catAx>
      <c:valAx>
        <c:axId val="87383424"/>
        <c:scaling>
          <c:orientation val="minMax"/>
        </c:scaling>
        <c:axPos val="l"/>
        <c:majorGridlines/>
        <c:numFmt formatCode="0.0" sourceLinked="1"/>
        <c:tickLblPos val="nextTo"/>
        <c:crossAx val="8738188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Sheet1!$B$270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Sheet1!$A$271:$A$277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Sheet1!$B$271:$B$277</c:f>
              <c:numCache>
                <c:formatCode>General</c:formatCode>
                <c:ptCount val="7"/>
                <c:pt idx="0">
                  <c:v>7628</c:v>
                </c:pt>
                <c:pt idx="1">
                  <c:v>7311</c:v>
                </c:pt>
                <c:pt idx="2">
                  <c:v>7365</c:v>
                </c:pt>
                <c:pt idx="3">
                  <c:v>8008</c:v>
                </c:pt>
                <c:pt idx="4">
                  <c:v>7771</c:v>
                </c:pt>
                <c:pt idx="5">
                  <c:v>8282</c:v>
                </c:pt>
                <c:pt idx="6">
                  <c:v>7818</c:v>
                </c:pt>
              </c:numCache>
            </c:numRef>
          </c:val>
        </c:ser>
        <c:ser>
          <c:idx val="1"/>
          <c:order val="1"/>
          <c:tx>
            <c:strRef>
              <c:f>Sheet1!$C$270</c:f>
              <c:strCache>
                <c:ptCount val="1"/>
                <c:pt idx="0">
                  <c:v>2008</c:v>
                </c:pt>
              </c:strCache>
            </c:strRef>
          </c:tx>
          <c:cat>
            <c:strRef>
              <c:f>Sheet1!$A$271:$A$277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Sheet1!$C$271:$C$277</c:f>
              <c:numCache>
                <c:formatCode>General</c:formatCode>
                <c:ptCount val="7"/>
                <c:pt idx="0">
                  <c:v>7822</c:v>
                </c:pt>
                <c:pt idx="1">
                  <c:v>8154</c:v>
                </c:pt>
                <c:pt idx="2">
                  <c:v>8737</c:v>
                </c:pt>
                <c:pt idx="3">
                  <c:v>8769</c:v>
                </c:pt>
                <c:pt idx="4">
                  <c:v>8388</c:v>
                </c:pt>
                <c:pt idx="5">
                  <c:v>9469</c:v>
                </c:pt>
                <c:pt idx="6">
                  <c:v>8686</c:v>
                </c:pt>
              </c:numCache>
            </c:numRef>
          </c:val>
        </c:ser>
        <c:ser>
          <c:idx val="2"/>
          <c:order val="2"/>
          <c:tx>
            <c:strRef>
              <c:f>Sheet1!$D$270</c:f>
              <c:strCache>
                <c:ptCount val="1"/>
                <c:pt idx="0">
                  <c:v>2009</c:v>
                </c:pt>
              </c:strCache>
            </c:strRef>
          </c:tx>
          <c:cat>
            <c:strRef>
              <c:f>Sheet1!$A$271:$A$277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Sheet1!$D$271:$D$277</c:f>
              <c:numCache>
                <c:formatCode>General</c:formatCode>
                <c:ptCount val="7"/>
                <c:pt idx="0">
                  <c:v>8387</c:v>
                </c:pt>
                <c:pt idx="1">
                  <c:v>8306</c:v>
                </c:pt>
                <c:pt idx="2">
                  <c:v>8624</c:v>
                </c:pt>
                <c:pt idx="3">
                  <c:v>9244</c:v>
                </c:pt>
                <c:pt idx="4">
                  <c:v>8913</c:v>
                </c:pt>
                <c:pt idx="5">
                  <c:v>10148</c:v>
                </c:pt>
                <c:pt idx="6">
                  <c:v>9122</c:v>
                </c:pt>
              </c:numCache>
            </c:numRef>
          </c:val>
        </c:ser>
        <c:ser>
          <c:idx val="3"/>
          <c:order val="3"/>
          <c:tx>
            <c:strRef>
              <c:f>Sheet1!$E$270</c:f>
              <c:strCache>
                <c:ptCount val="1"/>
                <c:pt idx="0">
                  <c:v>2010</c:v>
                </c:pt>
              </c:strCache>
            </c:strRef>
          </c:tx>
          <c:cat>
            <c:strRef>
              <c:f>Sheet1!$A$271:$A$277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Sheet1!$E$271:$E$277</c:f>
              <c:numCache>
                <c:formatCode>General</c:formatCode>
                <c:ptCount val="7"/>
                <c:pt idx="0">
                  <c:v>8526</c:v>
                </c:pt>
                <c:pt idx="1">
                  <c:v>7869</c:v>
                </c:pt>
                <c:pt idx="2">
                  <c:v>8634</c:v>
                </c:pt>
                <c:pt idx="3">
                  <c:v>9236</c:v>
                </c:pt>
                <c:pt idx="4">
                  <c:v>8709</c:v>
                </c:pt>
                <c:pt idx="5">
                  <c:v>10046</c:v>
                </c:pt>
                <c:pt idx="6">
                  <c:v>9023</c:v>
                </c:pt>
              </c:numCache>
            </c:numRef>
          </c:val>
        </c:ser>
        <c:ser>
          <c:idx val="4"/>
          <c:order val="4"/>
          <c:tx>
            <c:strRef>
              <c:f>Sheet1!$F$270</c:f>
              <c:strCache>
                <c:ptCount val="1"/>
                <c:pt idx="0">
                  <c:v>2011</c:v>
                </c:pt>
              </c:strCache>
            </c:strRef>
          </c:tx>
          <c:cat>
            <c:strRef>
              <c:f>Sheet1!$A$271:$A$277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Sheet1!$F$271:$F$277</c:f>
              <c:numCache>
                <c:formatCode>General</c:formatCode>
                <c:ptCount val="7"/>
                <c:pt idx="0">
                  <c:v>8165</c:v>
                </c:pt>
                <c:pt idx="1">
                  <c:v>8333</c:v>
                </c:pt>
                <c:pt idx="2">
                  <c:v>8933</c:v>
                </c:pt>
                <c:pt idx="3">
                  <c:v>9178</c:v>
                </c:pt>
                <c:pt idx="4">
                  <c:v>8373</c:v>
                </c:pt>
                <c:pt idx="5">
                  <c:v>10949</c:v>
                </c:pt>
                <c:pt idx="6">
                  <c:v>9251</c:v>
                </c:pt>
              </c:numCache>
            </c:numRef>
          </c:val>
        </c:ser>
        <c:ser>
          <c:idx val="5"/>
          <c:order val="5"/>
          <c:tx>
            <c:strRef>
              <c:f>Sheet1!$G$270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Sheet1!$A$271:$A$277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Sheet1!$G$271:$G$277</c:f>
              <c:numCache>
                <c:formatCode>General</c:formatCode>
                <c:ptCount val="7"/>
                <c:pt idx="0">
                  <c:v>9108</c:v>
                </c:pt>
                <c:pt idx="1">
                  <c:v>9216</c:v>
                </c:pt>
                <c:pt idx="2">
                  <c:v>9553</c:v>
                </c:pt>
                <c:pt idx="3">
                  <c:v>9519</c:v>
                </c:pt>
                <c:pt idx="4">
                  <c:v>9018</c:v>
                </c:pt>
                <c:pt idx="5">
                  <c:v>12570</c:v>
                </c:pt>
                <c:pt idx="6">
                  <c:v>10244</c:v>
                </c:pt>
              </c:numCache>
            </c:numRef>
          </c:val>
        </c:ser>
        <c:ser>
          <c:idx val="6"/>
          <c:order val="6"/>
          <c:tx>
            <c:strRef>
              <c:f>Sheet1!$H$270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Sheet1!$A$271:$A$277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Sheet1!$H$271:$H$277</c:f>
              <c:numCache>
                <c:formatCode>General</c:formatCode>
                <c:ptCount val="7"/>
                <c:pt idx="0">
                  <c:v>9903</c:v>
                </c:pt>
                <c:pt idx="1">
                  <c:v>9706</c:v>
                </c:pt>
                <c:pt idx="2">
                  <c:v>10497</c:v>
                </c:pt>
                <c:pt idx="3">
                  <c:v>10462</c:v>
                </c:pt>
                <c:pt idx="4">
                  <c:v>9952</c:v>
                </c:pt>
                <c:pt idx="5">
                  <c:v>14458</c:v>
                </c:pt>
                <c:pt idx="6">
                  <c:v>11420</c:v>
                </c:pt>
              </c:numCache>
            </c:numRef>
          </c:val>
        </c:ser>
        <c:axId val="92666496"/>
        <c:axId val="87437696"/>
      </c:barChart>
      <c:catAx>
        <c:axId val="92666496"/>
        <c:scaling>
          <c:orientation val="minMax"/>
        </c:scaling>
        <c:axPos val="b"/>
        <c:numFmt formatCode="General" sourceLinked="1"/>
        <c:tickLblPos val="nextTo"/>
        <c:crossAx val="87437696"/>
        <c:crosses val="autoZero"/>
        <c:auto val="1"/>
        <c:lblAlgn val="ctr"/>
        <c:lblOffset val="100"/>
      </c:catAx>
      <c:valAx>
        <c:axId val="87437696"/>
        <c:scaling>
          <c:orientation val="minMax"/>
          <c:min val="5000"/>
        </c:scaling>
        <c:axPos val="l"/>
        <c:majorGridlines/>
        <c:numFmt formatCode="General" sourceLinked="1"/>
        <c:tickLblPos val="nextTo"/>
        <c:crossAx val="9266649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plotArea>
      <c:layout/>
      <c:barChart>
        <c:barDir val="col"/>
        <c:grouping val="percentStacked"/>
        <c:ser>
          <c:idx val="0"/>
          <c:order val="0"/>
          <c:tx>
            <c:strRef>
              <c:f>Sheet1!$B$412</c:f>
              <c:strCache>
                <c:ptCount val="1"/>
                <c:pt idx="0">
                  <c:v>Автомагистрали</c:v>
                </c:pt>
              </c:strCache>
            </c:strRef>
          </c:tx>
          <c:cat>
            <c:strRef>
              <c:f>Sheet1!$A$413:$A$419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Sheet1!$B$413:$B$419</c:f>
              <c:numCache>
                <c:formatCode>0.0%</c:formatCode>
                <c:ptCount val="7"/>
                <c:pt idx="0">
                  <c:v>2.0642878207018591E-3</c:v>
                </c:pt>
                <c:pt idx="1">
                  <c:v>0</c:v>
                </c:pt>
                <c:pt idx="2">
                  <c:v>3.3929903057419844E-2</c:v>
                </c:pt>
                <c:pt idx="3">
                  <c:v>6.1664641555285539E-2</c:v>
                </c:pt>
                <c:pt idx="4">
                  <c:v>3.5144566301096705E-2</c:v>
                </c:pt>
                <c:pt idx="5">
                  <c:v>4.8846269103985623E-2</c:v>
                </c:pt>
                <c:pt idx="6">
                  <c:v>3.0744994410001024E-2</c:v>
                </c:pt>
              </c:numCache>
            </c:numRef>
          </c:val>
        </c:ser>
        <c:ser>
          <c:idx val="1"/>
          <c:order val="1"/>
          <c:tx>
            <c:strRef>
              <c:f>Sheet1!$C$412</c:f>
              <c:strCache>
                <c:ptCount val="1"/>
                <c:pt idx="0">
                  <c:v>Първокласни</c:v>
                </c:pt>
              </c:strCache>
            </c:strRef>
          </c:tx>
          <c:cat>
            <c:strRef>
              <c:f>Sheet1!$A$413:$A$419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Sheet1!$C$413:$C$419</c:f>
              <c:numCache>
                <c:formatCode>0.0%</c:formatCode>
                <c:ptCount val="7"/>
                <c:pt idx="0">
                  <c:v>0.11412562665880274</c:v>
                </c:pt>
                <c:pt idx="1">
                  <c:v>0.15587044534412961</c:v>
                </c:pt>
                <c:pt idx="2">
                  <c:v>0.18008948545861303</c:v>
                </c:pt>
                <c:pt idx="3">
                  <c:v>0.18134872417982995</c:v>
                </c:pt>
                <c:pt idx="4">
                  <c:v>0.10917248255234296</c:v>
                </c:pt>
                <c:pt idx="5">
                  <c:v>0.18219958046149251</c:v>
                </c:pt>
                <c:pt idx="6">
                  <c:v>0.1511840634210794</c:v>
                </c:pt>
              </c:numCache>
            </c:numRef>
          </c:val>
        </c:ser>
        <c:ser>
          <c:idx val="2"/>
          <c:order val="2"/>
          <c:tx>
            <c:strRef>
              <c:f>Sheet1!$D$412</c:f>
              <c:strCache>
                <c:ptCount val="1"/>
                <c:pt idx="0">
                  <c:v>Второкласни</c:v>
                </c:pt>
              </c:strCache>
            </c:strRef>
          </c:tx>
          <c:cat>
            <c:strRef>
              <c:f>Sheet1!$A$413:$A$419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Sheet1!$D$413:$D$419</c:f>
              <c:numCache>
                <c:formatCode>0.0%</c:formatCode>
                <c:ptCount val="7"/>
                <c:pt idx="0">
                  <c:v>0.2258920672368033</c:v>
                </c:pt>
                <c:pt idx="1">
                  <c:v>0.21423751686909587</c:v>
                </c:pt>
                <c:pt idx="2">
                  <c:v>0.17598806860551827</c:v>
                </c:pt>
                <c:pt idx="3">
                  <c:v>0.23268529769137308</c:v>
                </c:pt>
                <c:pt idx="4">
                  <c:v>0.19366899302093721</c:v>
                </c:pt>
                <c:pt idx="5">
                  <c:v>0.18549595445010497</c:v>
                </c:pt>
                <c:pt idx="6">
                  <c:v>0.20505132635430429</c:v>
                </c:pt>
              </c:numCache>
            </c:numRef>
          </c:val>
        </c:ser>
        <c:ser>
          <c:idx val="3"/>
          <c:order val="3"/>
          <c:tx>
            <c:strRef>
              <c:f>Sheet1!$E$412</c:f>
              <c:strCache>
                <c:ptCount val="1"/>
                <c:pt idx="0">
                  <c:v>Третокласни</c:v>
                </c:pt>
              </c:strCache>
            </c:strRef>
          </c:tx>
          <c:cat>
            <c:strRef>
              <c:f>Sheet1!$A$413:$A$419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Sheet1!$E$413:$E$419</c:f>
              <c:numCache>
                <c:formatCode>0.0%</c:formatCode>
                <c:ptCount val="7"/>
                <c:pt idx="0">
                  <c:v>0.65791801828369256</c:v>
                </c:pt>
                <c:pt idx="1">
                  <c:v>0.62989203778677483</c:v>
                </c:pt>
                <c:pt idx="2">
                  <c:v>0.60999254287844895</c:v>
                </c:pt>
                <c:pt idx="3">
                  <c:v>0.52430133657351186</c:v>
                </c:pt>
                <c:pt idx="4">
                  <c:v>0.66201395812562314</c:v>
                </c:pt>
                <c:pt idx="5">
                  <c:v>0.58345819598441695</c:v>
                </c:pt>
                <c:pt idx="6">
                  <c:v>0.6130196158146155</c:v>
                </c:pt>
              </c:numCache>
            </c:numRef>
          </c:val>
        </c:ser>
        <c:overlap val="100"/>
        <c:axId val="92296704"/>
        <c:axId val="92298240"/>
      </c:barChart>
      <c:catAx>
        <c:axId val="92296704"/>
        <c:scaling>
          <c:orientation val="minMax"/>
        </c:scaling>
        <c:axPos val="b"/>
        <c:tickLblPos val="nextTo"/>
        <c:crossAx val="92298240"/>
        <c:crosses val="autoZero"/>
        <c:auto val="1"/>
        <c:lblAlgn val="ctr"/>
        <c:lblOffset val="100"/>
      </c:catAx>
      <c:valAx>
        <c:axId val="92298240"/>
        <c:scaling>
          <c:orientation val="minMax"/>
        </c:scaling>
        <c:axPos val="l"/>
        <c:majorGridlines/>
        <c:numFmt formatCode="0%" sourceLinked="1"/>
        <c:tickLblPos val="nextTo"/>
        <c:crossAx val="9229670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Sheet1!$B$435</c:f>
              <c:strCache>
                <c:ptCount val="1"/>
                <c:pt idx="0">
                  <c:v>2007/8</c:v>
                </c:pt>
              </c:strCache>
            </c:strRef>
          </c:tx>
          <c:cat>
            <c:strRef>
              <c:f>Sheet1!$A$436:$A$442</c:f>
              <c:strCache>
                <c:ptCount val="7"/>
                <c:pt idx="0">
                  <c:v>България</c:v>
                </c:pt>
                <c:pt idx="1">
                  <c:v>СЗР</c:v>
                </c:pt>
                <c:pt idx="2">
                  <c:v>СЦР</c:v>
                </c:pt>
                <c:pt idx="3">
                  <c:v>СИР</c:v>
                </c:pt>
                <c:pt idx="4">
                  <c:v>ЮИР</c:v>
                </c:pt>
                <c:pt idx="5">
                  <c:v>ЮЦР</c:v>
                </c:pt>
                <c:pt idx="6">
                  <c:v>ЮЗР</c:v>
                </c:pt>
              </c:strCache>
            </c:strRef>
          </c:cat>
          <c:val>
            <c:numRef>
              <c:f>Sheet1!$B$436:$B$442</c:f>
              <c:numCache>
                <c:formatCode>General</c:formatCode>
                <c:ptCount val="7"/>
                <c:pt idx="0">
                  <c:v>265</c:v>
                </c:pt>
                <c:pt idx="1">
                  <c:v>216</c:v>
                </c:pt>
                <c:pt idx="2">
                  <c:v>240</c:v>
                </c:pt>
                <c:pt idx="3">
                  <c:v>264</c:v>
                </c:pt>
                <c:pt idx="4">
                  <c:v>268</c:v>
                </c:pt>
                <c:pt idx="5">
                  <c:v>250</c:v>
                </c:pt>
                <c:pt idx="6">
                  <c:v>328</c:v>
                </c:pt>
              </c:numCache>
            </c:numRef>
          </c:val>
        </c:ser>
        <c:ser>
          <c:idx val="1"/>
          <c:order val="1"/>
          <c:tx>
            <c:strRef>
              <c:f>Sheet1!$C$435</c:f>
              <c:strCache>
                <c:ptCount val="1"/>
                <c:pt idx="0">
                  <c:v>2013/14</c:v>
                </c:pt>
              </c:strCache>
            </c:strRef>
          </c:tx>
          <c:cat>
            <c:strRef>
              <c:f>Sheet1!$A$436:$A$442</c:f>
              <c:strCache>
                <c:ptCount val="7"/>
                <c:pt idx="0">
                  <c:v>България</c:v>
                </c:pt>
                <c:pt idx="1">
                  <c:v>СЗР</c:v>
                </c:pt>
                <c:pt idx="2">
                  <c:v>СЦР</c:v>
                </c:pt>
                <c:pt idx="3">
                  <c:v>СИР</c:v>
                </c:pt>
                <c:pt idx="4">
                  <c:v>ЮИР</c:v>
                </c:pt>
                <c:pt idx="5">
                  <c:v>ЮЦР</c:v>
                </c:pt>
                <c:pt idx="6">
                  <c:v>ЮЗР</c:v>
                </c:pt>
              </c:strCache>
            </c:strRef>
          </c:cat>
          <c:val>
            <c:numRef>
              <c:f>Sheet1!$C$436:$C$442</c:f>
              <c:numCache>
                <c:formatCode>General</c:formatCode>
                <c:ptCount val="7"/>
                <c:pt idx="0">
                  <c:v>291</c:v>
                </c:pt>
                <c:pt idx="1">
                  <c:v>247</c:v>
                </c:pt>
                <c:pt idx="2">
                  <c:v>261</c:v>
                </c:pt>
                <c:pt idx="3">
                  <c:v>299</c:v>
                </c:pt>
                <c:pt idx="4">
                  <c:v>299</c:v>
                </c:pt>
                <c:pt idx="5">
                  <c:v>265</c:v>
                </c:pt>
                <c:pt idx="6">
                  <c:v>346</c:v>
                </c:pt>
              </c:numCache>
            </c:numRef>
          </c:val>
        </c:ser>
        <c:axId val="94447488"/>
        <c:axId val="94449024"/>
      </c:barChart>
      <c:catAx>
        <c:axId val="94447488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bg-BG"/>
          </a:p>
        </c:txPr>
        <c:crossAx val="94449024"/>
        <c:crosses val="autoZero"/>
        <c:auto val="1"/>
        <c:lblAlgn val="ctr"/>
        <c:lblOffset val="100"/>
      </c:catAx>
      <c:valAx>
        <c:axId val="94449024"/>
        <c:scaling>
          <c:orientation val="minMax"/>
          <c:min val="15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bg-BG"/>
          </a:p>
        </c:txPr>
        <c:crossAx val="944474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b="1"/>
          </a:pPr>
          <a:endParaRPr lang="bg-BG"/>
        </a:p>
      </c:txPr>
    </c:legend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Sheet7!$F$45</c:f>
              <c:strCache>
                <c:ptCount val="1"/>
                <c:pt idx="0">
                  <c:v>2007 г.</c:v>
                </c:pt>
              </c:strCache>
            </c:strRef>
          </c:tx>
          <c:cat>
            <c:strRef>
              <c:f>Sheet7!$E$46:$E$52</c:f>
              <c:strCache>
                <c:ptCount val="7"/>
                <c:pt idx="0">
                  <c:v>България</c:v>
                </c:pt>
                <c:pt idx="1">
                  <c:v>СЗР</c:v>
                </c:pt>
                <c:pt idx="2">
                  <c:v>СЦР</c:v>
                </c:pt>
                <c:pt idx="3">
                  <c:v>СИР</c:v>
                </c:pt>
                <c:pt idx="4">
                  <c:v>ЮИР</c:v>
                </c:pt>
                <c:pt idx="5">
                  <c:v>ЮЦР</c:v>
                </c:pt>
                <c:pt idx="6">
                  <c:v>ЮЗР</c:v>
                </c:pt>
              </c:strCache>
            </c:strRef>
          </c:cat>
          <c:val>
            <c:numRef>
              <c:f>Sheet7!$F$46:$F$52</c:f>
              <c:numCache>
                <c:formatCode>0.00%</c:formatCode>
                <c:ptCount val="7"/>
                <c:pt idx="0">
                  <c:v>3.4000000000000002E-2</c:v>
                </c:pt>
                <c:pt idx="1">
                  <c:v>2.0000000000000052E-3</c:v>
                </c:pt>
                <c:pt idx="2">
                  <c:v>4.5000000000000026E-2</c:v>
                </c:pt>
                <c:pt idx="3">
                  <c:v>4.3000000000000003E-2</c:v>
                </c:pt>
                <c:pt idx="4">
                  <c:v>1.6000000000000028E-2</c:v>
                </c:pt>
                <c:pt idx="5">
                  <c:v>2.6000000000000006E-2</c:v>
                </c:pt>
                <c:pt idx="6">
                  <c:v>5.400000000000002E-2</c:v>
                </c:pt>
              </c:numCache>
            </c:numRef>
          </c:val>
        </c:ser>
        <c:ser>
          <c:idx val="1"/>
          <c:order val="1"/>
          <c:tx>
            <c:strRef>
              <c:f>Sheet7!$G$45</c:f>
              <c:strCache>
                <c:ptCount val="1"/>
                <c:pt idx="0">
                  <c:v>2008 г.</c:v>
                </c:pt>
              </c:strCache>
            </c:strRef>
          </c:tx>
          <c:cat>
            <c:strRef>
              <c:f>Sheet7!$E$46:$E$52</c:f>
              <c:strCache>
                <c:ptCount val="7"/>
                <c:pt idx="0">
                  <c:v>България</c:v>
                </c:pt>
                <c:pt idx="1">
                  <c:v>СЗР</c:v>
                </c:pt>
                <c:pt idx="2">
                  <c:v>СЦР</c:v>
                </c:pt>
                <c:pt idx="3">
                  <c:v>СИР</c:v>
                </c:pt>
                <c:pt idx="4">
                  <c:v>ЮИР</c:v>
                </c:pt>
                <c:pt idx="5">
                  <c:v>ЮЦР</c:v>
                </c:pt>
                <c:pt idx="6">
                  <c:v>ЮЗР</c:v>
                </c:pt>
              </c:strCache>
            </c:strRef>
          </c:cat>
          <c:val>
            <c:numRef>
              <c:f>Sheet7!$G$46:$G$52</c:f>
              <c:numCache>
                <c:formatCode>0.00%</c:formatCode>
                <c:ptCount val="7"/>
                <c:pt idx="0">
                  <c:v>3.5000000000000024E-2</c:v>
                </c:pt>
                <c:pt idx="1">
                  <c:v>2.0000000000000052E-3</c:v>
                </c:pt>
                <c:pt idx="2">
                  <c:v>4.4000000000000011E-2</c:v>
                </c:pt>
                <c:pt idx="3">
                  <c:v>4.3000000000000003E-2</c:v>
                </c:pt>
                <c:pt idx="4">
                  <c:v>1.7000000000000008E-2</c:v>
                </c:pt>
                <c:pt idx="5">
                  <c:v>2.9000000000000008E-2</c:v>
                </c:pt>
                <c:pt idx="6">
                  <c:v>5.7000000000000037E-2</c:v>
                </c:pt>
              </c:numCache>
            </c:numRef>
          </c:val>
        </c:ser>
        <c:ser>
          <c:idx val="2"/>
          <c:order val="2"/>
          <c:tx>
            <c:strRef>
              <c:f>Sheet7!$H$45</c:f>
              <c:strCache>
                <c:ptCount val="1"/>
                <c:pt idx="0">
                  <c:v>2009 г.</c:v>
                </c:pt>
              </c:strCache>
            </c:strRef>
          </c:tx>
          <c:cat>
            <c:strRef>
              <c:f>Sheet7!$E$46:$E$52</c:f>
              <c:strCache>
                <c:ptCount val="7"/>
                <c:pt idx="0">
                  <c:v>България</c:v>
                </c:pt>
                <c:pt idx="1">
                  <c:v>СЗР</c:v>
                </c:pt>
                <c:pt idx="2">
                  <c:v>СЦР</c:v>
                </c:pt>
                <c:pt idx="3">
                  <c:v>СИР</c:v>
                </c:pt>
                <c:pt idx="4">
                  <c:v>ЮИР</c:v>
                </c:pt>
                <c:pt idx="5">
                  <c:v>ЮЦР</c:v>
                </c:pt>
                <c:pt idx="6">
                  <c:v>ЮЗР</c:v>
                </c:pt>
              </c:strCache>
            </c:strRef>
          </c:cat>
          <c:val>
            <c:numRef>
              <c:f>Sheet7!$H$46:$H$52</c:f>
              <c:numCache>
                <c:formatCode>0.00%</c:formatCode>
                <c:ptCount val="7"/>
                <c:pt idx="0">
                  <c:v>3.7000000000000012E-2</c:v>
                </c:pt>
                <c:pt idx="1">
                  <c:v>2.0000000000000052E-3</c:v>
                </c:pt>
                <c:pt idx="2">
                  <c:v>4.6000000000000013E-2</c:v>
                </c:pt>
                <c:pt idx="3">
                  <c:v>4.8000000000000015E-2</c:v>
                </c:pt>
                <c:pt idx="4">
                  <c:v>1.7000000000000008E-2</c:v>
                </c:pt>
                <c:pt idx="5">
                  <c:v>3.1000000000000059E-2</c:v>
                </c:pt>
                <c:pt idx="6">
                  <c:v>5.9000000000000129E-2</c:v>
                </c:pt>
              </c:numCache>
            </c:numRef>
          </c:val>
        </c:ser>
        <c:ser>
          <c:idx val="3"/>
          <c:order val="3"/>
          <c:tx>
            <c:strRef>
              <c:f>Sheet7!$I$45</c:f>
              <c:strCache>
                <c:ptCount val="1"/>
                <c:pt idx="0">
                  <c:v>2010 г.</c:v>
                </c:pt>
              </c:strCache>
            </c:strRef>
          </c:tx>
          <c:cat>
            <c:strRef>
              <c:f>Sheet7!$E$46:$E$52</c:f>
              <c:strCache>
                <c:ptCount val="7"/>
                <c:pt idx="0">
                  <c:v>България</c:v>
                </c:pt>
                <c:pt idx="1">
                  <c:v>СЗР</c:v>
                </c:pt>
                <c:pt idx="2">
                  <c:v>СЦР</c:v>
                </c:pt>
                <c:pt idx="3">
                  <c:v>СИР</c:v>
                </c:pt>
                <c:pt idx="4">
                  <c:v>ЮИР</c:v>
                </c:pt>
                <c:pt idx="5">
                  <c:v>ЮЦР</c:v>
                </c:pt>
                <c:pt idx="6">
                  <c:v>ЮЗР</c:v>
                </c:pt>
              </c:strCache>
            </c:strRef>
          </c:cat>
          <c:val>
            <c:numRef>
              <c:f>Sheet7!$I$46:$I$52</c:f>
              <c:numCache>
                <c:formatCode>0.00%</c:formatCode>
                <c:ptCount val="7"/>
                <c:pt idx="0">
                  <c:v>3.7000000000000012E-2</c:v>
                </c:pt>
                <c:pt idx="1">
                  <c:v>3.0000000000000066E-3</c:v>
                </c:pt>
                <c:pt idx="2">
                  <c:v>4.5000000000000026E-2</c:v>
                </c:pt>
                <c:pt idx="3">
                  <c:v>4.6000000000000013E-2</c:v>
                </c:pt>
                <c:pt idx="4">
                  <c:v>1.7000000000000008E-2</c:v>
                </c:pt>
                <c:pt idx="5">
                  <c:v>3.0000000000000009E-2</c:v>
                </c:pt>
                <c:pt idx="6">
                  <c:v>6.1000000000000026E-2</c:v>
                </c:pt>
              </c:numCache>
            </c:numRef>
          </c:val>
        </c:ser>
        <c:axId val="49125632"/>
        <c:axId val="49135616"/>
      </c:barChart>
      <c:catAx>
        <c:axId val="49125632"/>
        <c:scaling>
          <c:orientation val="minMax"/>
        </c:scaling>
        <c:axPos val="b"/>
        <c:tickLblPos val="nextTo"/>
        <c:crossAx val="49135616"/>
        <c:crosses val="autoZero"/>
        <c:auto val="1"/>
        <c:lblAlgn val="ctr"/>
        <c:lblOffset val="100"/>
      </c:catAx>
      <c:valAx>
        <c:axId val="49135616"/>
        <c:scaling>
          <c:orientation val="minMax"/>
        </c:scaling>
        <c:axPos val="l"/>
        <c:majorGridlines/>
        <c:numFmt formatCode="0.00%" sourceLinked="1"/>
        <c:tickLblPos val="nextTo"/>
        <c:crossAx val="4912563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Sheet1!$B$504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Sheet1!$A$505:$A$511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Sheet1!$B$505:$B$511</c:f>
              <c:numCache>
                <c:formatCode>General</c:formatCode>
                <c:ptCount val="7"/>
                <c:pt idx="0">
                  <c:v>607.82999999999981</c:v>
                </c:pt>
                <c:pt idx="1">
                  <c:v>587.26</c:v>
                </c:pt>
                <c:pt idx="2">
                  <c:v>480.90999999999991</c:v>
                </c:pt>
                <c:pt idx="3">
                  <c:v>590.41999999999996</c:v>
                </c:pt>
                <c:pt idx="4">
                  <c:v>598.47</c:v>
                </c:pt>
                <c:pt idx="5">
                  <c:v>662.17000000000019</c:v>
                </c:pt>
                <c:pt idx="6">
                  <c:v>638.05999999999972</c:v>
                </c:pt>
              </c:numCache>
            </c:numRef>
          </c:val>
        </c:ser>
        <c:ser>
          <c:idx val="1"/>
          <c:order val="1"/>
          <c:tx>
            <c:strRef>
              <c:f>Sheet1!$C$504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Sheet1!$A$505:$A$511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Sheet1!$C$505:$C$511</c:f>
              <c:numCache>
                <c:formatCode>General</c:formatCode>
                <c:ptCount val="7"/>
                <c:pt idx="0">
                  <c:v>642.65</c:v>
                </c:pt>
                <c:pt idx="1">
                  <c:v>578.66999999999996</c:v>
                </c:pt>
                <c:pt idx="2">
                  <c:v>469.13</c:v>
                </c:pt>
                <c:pt idx="3">
                  <c:v>575.94999999999982</c:v>
                </c:pt>
                <c:pt idx="4">
                  <c:v>683.81</c:v>
                </c:pt>
                <c:pt idx="5">
                  <c:v>648.1</c:v>
                </c:pt>
                <c:pt idx="6">
                  <c:v>663.39</c:v>
                </c:pt>
              </c:numCache>
            </c:numRef>
          </c:val>
        </c:ser>
        <c:axId val="95788032"/>
        <c:axId val="95802112"/>
      </c:barChart>
      <c:catAx>
        <c:axId val="95788032"/>
        <c:scaling>
          <c:orientation val="minMax"/>
        </c:scaling>
        <c:axPos val="b"/>
        <c:tickLblPos val="nextTo"/>
        <c:crossAx val="95802112"/>
        <c:crosses val="autoZero"/>
        <c:auto val="1"/>
        <c:lblAlgn val="ctr"/>
        <c:lblOffset val="100"/>
      </c:catAx>
      <c:valAx>
        <c:axId val="95802112"/>
        <c:scaling>
          <c:orientation val="minMax"/>
          <c:min val="400"/>
        </c:scaling>
        <c:axPos val="l"/>
        <c:majorGridlines/>
        <c:numFmt formatCode="General" sourceLinked="1"/>
        <c:tickLblPos val="nextTo"/>
        <c:crossAx val="95788032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plotArea>
      <c:layout/>
      <c:barChart>
        <c:barDir val="col"/>
        <c:grouping val="clustered"/>
        <c:ser>
          <c:idx val="0"/>
          <c:order val="0"/>
          <c:tx>
            <c:strRef>
              <c:f>Sheet1!$B$540</c:f>
              <c:strCache>
                <c:ptCount val="1"/>
                <c:pt idx="0">
                  <c:v>2007</c:v>
                </c:pt>
              </c:strCache>
            </c:strRef>
          </c:tx>
          <c:cat>
            <c:strRef>
              <c:f>Sheet1!$A$541:$A$547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Sheet1!$B$541:$B$547</c:f>
              <c:numCache>
                <c:formatCode>General</c:formatCode>
                <c:ptCount val="7"/>
                <c:pt idx="0">
                  <c:v>359.51</c:v>
                </c:pt>
                <c:pt idx="1">
                  <c:v>282.31</c:v>
                </c:pt>
                <c:pt idx="2">
                  <c:v>358.74</c:v>
                </c:pt>
                <c:pt idx="3">
                  <c:v>300.54000000000002</c:v>
                </c:pt>
                <c:pt idx="4">
                  <c:v>324.37</c:v>
                </c:pt>
                <c:pt idx="5">
                  <c:v>400.78999999999991</c:v>
                </c:pt>
                <c:pt idx="6">
                  <c:v>365.32</c:v>
                </c:pt>
              </c:numCache>
            </c:numRef>
          </c:val>
        </c:ser>
        <c:ser>
          <c:idx val="1"/>
          <c:order val="1"/>
          <c:tx>
            <c:strRef>
              <c:f>Sheet1!$C$540</c:f>
              <c:strCache>
                <c:ptCount val="1"/>
                <c:pt idx="0">
                  <c:v>2012</c:v>
                </c:pt>
              </c:strCache>
            </c:strRef>
          </c:tx>
          <c:cat>
            <c:strRef>
              <c:f>Sheet1!$A$541:$A$547</c:f>
              <c:strCache>
                <c:ptCount val="7"/>
                <c:pt idx="0">
                  <c:v>СЗР</c:v>
                </c:pt>
                <c:pt idx="1">
                  <c:v>СЦР</c:v>
                </c:pt>
                <c:pt idx="2">
                  <c:v>СИР</c:v>
                </c:pt>
                <c:pt idx="3">
                  <c:v>ЮИР</c:v>
                </c:pt>
                <c:pt idx="4">
                  <c:v>ЮЦР</c:v>
                </c:pt>
                <c:pt idx="5">
                  <c:v>ЮЗР</c:v>
                </c:pt>
                <c:pt idx="6">
                  <c:v>България</c:v>
                </c:pt>
              </c:strCache>
            </c:strRef>
          </c:cat>
          <c:val>
            <c:numRef>
              <c:f>Sheet1!$C$541:$C$547</c:f>
              <c:numCache>
                <c:formatCode>General</c:formatCode>
                <c:ptCount val="7"/>
                <c:pt idx="0">
                  <c:v>411.42999999999989</c:v>
                </c:pt>
                <c:pt idx="1">
                  <c:v>317.9899999999999</c:v>
                </c:pt>
                <c:pt idx="2">
                  <c:v>372.9</c:v>
                </c:pt>
                <c:pt idx="3">
                  <c:v>334.96</c:v>
                </c:pt>
                <c:pt idx="4">
                  <c:v>371.4799999999999</c:v>
                </c:pt>
                <c:pt idx="5">
                  <c:v>401.02</c:v>
                </c:pt>
                <c:pt idx="6">
                  <c:v>379.61</c:v>
                </c:pt>
              </c:numCache>
            </c:numRef>
          </c:val>
        </c:ser>
        <c:axId val="51248128"/>
        <c:axId val="85121280"/>
      </c:barChart>
      <c:catAx>
        <c:axId val="51248128"/>
        <c:scaling>
          <c:orientation val="minMax"/>
        </c:scaling>
        <c:axPos val="b"/>
        <c:tickLblPos val="nextTo"/>
        <c:crossAx val="85121280"/>
        <c:crosses val="autoZero"/>
        <c:auto val="1"/>
        <c:lblAlgn val="ctr"/>
        <c:lblOffset val="100"/>
      </c:catAx>
      <c:valAx>
        <c:axId val="85121280"/>
        <c:scaling>
          <c:orientation val="minMax"/>
          <c:min val="200"/>
        </c:scaling>
        <c:axPos val="l"/>
        <c:majorGridlines/>
        <c:numFmt formatCode="General" sourceLinked="1"/>
        <c:tickLblPos val="nextTo"/>
        <c:crossAx val="51248128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04F31C2A-D202-4BF1-95E2-BD24BFF5326E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5B1D9E2-75C4-4BA0-AEC8-F60E0D54B4F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723344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B4236-F3F8-4A02-AE3D-16DBAF9C2861}" type="datetimeFigureOut">
              <a:rPr lang="bg-BG" smtClean="0"/>
              <a:pPr/>
              <a:t>4.12.2014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6D215-89F7-4038-9E82-2AF3CCE60EA8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6D215-89F7-4038-9E82-2AF3CCE60EA8}" type="slidenum">
              <a:rPr lang="bg-BG" smtClean="0"/>
              <a:pPr/>
              <a:t>28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F0103-A8F6-4717-852C-117705AFF68D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FB2D9-83BB-4A60-B75B-37E4C13F183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513330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77E48-7780-449F-9658-FB250DD5166D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7E662-B068-46B4-9616-18B6EB5089B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02876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4FE90-3715-44E7-8342-8350107CFE24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68B85-C7F4-4DA2-A723-57685421961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91007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2AC51-66F0-48DC-A6B0-2C491D99F266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1827A-8FEB-4090-B856-906AFA72201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927926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295CD-0B3A-4893-B88F-A1153D953319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21D98-37F0-48BF-9DC2-604D04E106A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26341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970ED-8B2E-49B6-8EA7-13706FDCA7B2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4B13F-A0D7-4A3D-B28D-E1167ACDF62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58828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21197-F045-4D27-B938-208B8D2760CC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78852-7ED2-409E-B4BC-01D84F9BB09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785191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ABD7E-1E57-4FCA-A824-4553D0C29220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0CBE5-C3C8-4F38-B04B-C0821402ABF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528495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F4B94-9C02-4849-8CAE-15759E77DC3F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8B670-B021-4537-8C12-AA798B65701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555039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C7EAD-55AD-4777-B50A-90CD8DDD2161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37A1C-64DE-4409-8493-C71AB98461D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96381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5B6F7-ACC6-4CE2-9AB2-F67131DDEC53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C9B45-65B3-43E3-A39B-207712C8A4B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90779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title style</a:t>
            </a:r>
            <a:endParaRPr lang="bg-BG" altLang="bg-BG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  <a:endParaRPr lang="bg-BG" altLang="bg-BG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F17682-2192-4A2C-BFC5-CCB274FD62EE}" type="datetimeFigureOut">
              <a:rPr lang="bg-BG"/>
              <a:pPr>
                <a:defRPr/>
              </a:pPr>
              <a:t>4.12.2014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E1D335-8A27-4B30-9784-F4A1E27DB65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eaLnBrk="1" hangingPunct="1"/>
            <a:r>
              <a:rPr lang="bg-BG" altLang="bg-BG" sz="2400" b="1" dirty="0" smtClean="0">
                <a:solidFill>
                  <a:srgbClr val="B0413E"/>
                </a:solidFill>
              </a:rPr>
              <a:t>Проект „Разработване на социално-икономически анализ за нуждите на ОПРР за периода 2014-2020 г.“</a:t>
            </a:r>
            <a:r>
              <a:rPr lang="bg-BG" altLang="bg-BG" sz="3200" b="1" dirty="0" smtClean="0">
                <a:solidFill>
                  <a:srgbClr val="B0413E"/>
                </a:solidFill>
              </a:rPr>
              <a:t/>
            </a:r>
            <a:br>
              <a:rPr lang="bg-BG" altLang="bg-BG" sz="3200" b="1" dirty="0" smtClean="0">
                <a:solidFill>
                  <a:srgbClr val="B0413E"/>
                </a:solidFill>
              </a:rPr>
            </a:br>
            <a:r>
              <a:rPr lang="bg-BG" altLang="bg-BG" sz="3200" b="1" dirty="0">
                <a:solidFill>
                  <a:srgbClr val="B0413E"/>
                </a:solidFill>
              </a:rPr>
              <a:t/>
            </a:r>
            <a:br>
              <a:rPr lang="bg-BG" altLang="bg-BG" sz="3200" b="1" dirty="0">
                <a:solidFill>
                  <a:srgbClr val="B0413E"/>
                </a:solidFill>
              </a:rPr>
            </a:br>
            <a:r>
              <a:rPr lang="bg-BG" altLang="bg-BG" sz="3200" b="1" dirty="0" smtClean="0">
                <a:solidFill>
                  <a:srgbClr val="B0413E"/>
                </a:solidFill>
              </a:rPr>
              <a:t>Тенденции в развитието на регионите в периода 2007-2013 г.</a:t>
            </a:r>
            <a:br>
              <a:rPr lang="bg-BG" altLang="bg-BG" sz="3200" b="1" dirty="0" smtClean="0">
                <a:solidFill>
                  <a:srgbClr val="B0413E"/>
                </a:solidFill>
              </a:rPr>
            </a:br>
            <a:endParaRPr lang="bg-BG" altLang="bg-BG" sz="3200" dirty="0" smtClean="0"/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4025"/>
            <a:ext cx="74676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2895600" y="5562600"/>
            <a:ext cx="3581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bg-BG" b="1" dirty="0"/>
              <a:t>декември </a:t>
            </a:r>
            <a:r>
              <a:rPr lang="en-US" altLang="bg-BG" b="1" dirty="0" smtClean="0"/>
              <a:t>201</a:t>
            </a:r>
            <a:r>
              <a:rPr lang="bg-BG" altLang="bg-BG" b="1" dirty="0" smtClean="0"/>
              <a:t>4</a:t>
            </a:r>
            <a:endParaRPr lang="bg-BG" altLang="bg-BG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868362"/>
          </a:xfrm>
        </p:spPr>
        <p:txBody>
          <a:bodyPr/>
          <a:lstStyle/>
          <a:p>
            <a:pPr eaLnBrk="1" hangingPunct="1"/>
            <a:r>
              <a:rPr lang="bg-BG" altLang="bg-BG" sz="3000" b="1" dirty="0" smtClean="0">
                <a:solidFill>
                  <a:schemeClr val="hlink"/>
                </a:solidFill>
                <a:cs typeface="Times New Roman" pitchFamily="18" charset="0"/>
              </a:rPr>
              <a:t>Динамика на населението на българските райони за периода 2007-2013 г. (%, 2007г. =100)</a:t>
            </a:r>
            <a:r>
              <a:rPr lang="bg-BG" altLang="bg-BG" sz="3200" dirty="0" smtClean="0"/>
              <a:t/>
            </a:r>
            <a:br>
              <a:rPr lang="bg-BG" altLang="bg-BG" sz="3200" dirty="0" smtClean="0"/>
            </a:br>
            <a:endParaRPr lang="bg-BG" altLang="bg-BG" sz="3200" dirty="0" smtClean="0">
              <a:solidFill>
                <a:schemeClr val="hlink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7652281"/>
              </p:ext>
            </p:extLst>
          </p:nvPr>
        </p:nvGraphicFramePr>
        <p:xfrm>
          <a:off x="1524000" y="1524000"/>
          <a:ext cx="6553200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3000" b="1" dirty="0">
                <a:solidFill>
                  <a:schemeClr val="hlink"/>
                </a:solidFill>
                <a:cs typeface="Times New Roman" pitchFamily="18" charset="0"/>
              </a:rPr>
              <a:t>Естествен прираст на населението в българските </a:t>
            </a:r>
            <a:r>
              <a:rPr lang="bg-BG" altLang="bg-BG" sz="3000" b="1" dirty="0" smtClean="0">
                <a:solidFill>
                  <a:schemeClr val="hlink"/>
                </a:solidFill>
                <a:cs typeface="Times New Roman" pitchFamily="18" charset="0"/>
              </a:rPr>
              <a:t>райони за периода 2007-2012 г. </a:t>
            </a:r>
            <a:r>
              <a:rPr lang="bg-BG" altLang="bg-BG" sz="3000" b="1" dirty="0">
                <a:solidFill>
                  <a:schemeClr val="hlink"/>
                </a:solidFill>
                <a:cs typeface="Times New Roman" pitchFamily="18" charset="0"/>
              </a:rPr>
              <a:t>(</a:t>
            </a:r>
            <a:r>
              <a:rPr lang="bg-BG" altLang="bg-BG" sz="3000" b="1" dirty="0" err="1">
                <a:solidFill>
                  <a:schemeClr val="hlink"/>
                </a:solidFill>
                <a:cs typeface="Times New Roman" pitchFamily="18" charset="0"/>
              </a:rPr>
              <a:t>коеф</a:t>
            </a:r>
            <a:r>
              <a:rPr lang="bg-BG" altLang="bg-BG" sz="3000" b="1" dirty="0">
                <a:solidFill>
                  <a:schemeClr val="hlink"/>
                </a:solidFill>
                <a:cs typeface="Times New Roman" pitchFamily="18" charset="0"/>
              </a:rPr>
              <a:t>., ‰ ) </a:t>
            </a:r>
          </a:p>
        </p:txBody>
      </p:sp>
      <p:sp>
        <p:nvSpPr>
          <p:cNvPr id="16389" name="Content Placeholder 2"/>
          <p:cNvSpPr>
            <a:spLocks/>
          </p:cNvSpPr>
          <p:nvPr/>
        </p:nvSpPr>
        <p:spPr bwMode="auto">
          <a:xfrm>
            <a:off x="228600" y="6096000"/>
            <a:ext cx="8610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bg-BG" altLang="bg-BG" sz="2000">
                <a:solidFill>
                  <a:srgbClr val="85312F"/>
                </a:solidFill>
              </a:rPr>
              <a:t>Различни темпове в районите; запазване на диференциацията </a:t>
            </a:r>
            <a:endParaRPr lang="bg-BG" altLang="bg-BG" sz="2400">
              <a:solidFill>
                <a:srgbClr val="85312F"/>
              </a:solidFill>
              <a:latin typeface="Calibri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12738550"/>
              </p:ext>
            </p:extLst>
          </p:nvPr>
        </p:nvGraphicFramePr>
        <p:xfrm>
          <a:off x="762000" y="1488281"/>
          <a:ext cx="7391400" cy="4455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bg-BG" altLang="bg-BG" sz="2800" b="1" dirty="0" smtClean="0">
                <a:solidFill>
                  <a:schemeClr val="hlink"/>
                </a:solidFill>
                <a:cs typeface="Times New Roman" pitchFamily="18" charset="0"/>
              </a:rPr>
              <a:t>Миграция на населението в  българските райони за периода 2007-2012 г. (</a:t>
            </a:r>
            <a:r>
              <a:rPr lang="bg-BG" altLang="bg-BG" sz="2800" b="1" dirty="0" err="1">
                <a:solidFill>
                  <a:schemeClr val="hlink"/>
                </a:solidFill>
                <a:cs typeface="Times New Roman" pitchFamily="18" charset="0"/>
              </a:rPr>
              <a:t>коеф</a:t>
            </a:r>
            <a:r>
              <a:rPr lang="bg-BG" altLang="bg-BG" sz="2800" b="1" dirty="0">
                <a:solidFill>
                  <a:schemeClr val="hlink"/>
                </a:solidFill>
                <a:cs typeface="Times New Roman" pitchFamily="18" charset="0"/>
              </a:rPr>
              <a:t>., </a:t>
            </a:r>
            <a:r>
              <a:rPr lang="bg-BG" altLang="bg-BG" sz="2800" b="1" dirty="0" smtClean="0">
                <a:solidFill>
                  <a:schemeClr val="hlink"/>
                </a:solidFill>
                <a:cs typeface="Times New Roman" pitchFamily="18" charset="0"/>
              </a:rPr>
              <a:t>‰) </a:t>
            </a:r>
            <a:endParaRPr lang="bg-BG" altLang="bg-BG" sz="2800" b="1" dirty="0">
              <a:solidFill>
                <a:schemeClr val="hlink"/>
              </a:solidFill>
              <a:cs typeface="Times New Roman" pitchFamily="18" charset="0"/>
            </a:endParaRPr>
          </a:p>
        </p:txBody>
      </p:sp>
      <p:sp>
        <p:nvSpPr>
          <p:cNvPr id="17413" name="Content Placeholder 2"/>
          <p:cNvSpPr>
            <a:spLocks/>
          </p:cNvSpPr>
          <p:nvPr/>
        </p:nvSpPr>
        <p:spPr bwMode="auto">
          <a:xfrm>
            <a:off x="381000" y="60960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bg-BG" altLang="bg-BG" sz="2000" dirty="0" err="1">
                <a:solidFill>
                  <a:srgbClr val="85312F"/>
                </a:solidFill>
                <a:latin typeface="+mj-lt"/>
              </a:rPr>
              <a:t>Разнопосочност</a:t>
            </a:r>
            <a:r>
              <a:rPr lang="bg-BG" altLang="bg-BG" sz="2000" dirty="0">
                <a:solidFill>
                  <a:srgbClr val="85312F"/>
                </a:solidFill>
                <a:latin typeface="+mj-lt"/>
              </a:rPr>
              <a:t> на потоците; увеличаване на диференциацията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04555854"/>
              </p:ext>
            </p:extLst>
          </p:nvPr>
        </p:nvGraphicFramePr>
        <p:xfrm>
          <a:off x="762000" y="1371600"/>
          <a:ext cx="7696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/>
            <a:r>
              <a:rPr lang="bg-BG" altLang="bg-BG" sz="3400" b="1" dirty="0" smtClean="0">
                <a:solidFill>
                  <a:schemeClr val="hlink"/>
                </a:solidFill>
                <a:cs typeface="Times New Roman" pitchFamily="18" charset="0"/>
              </a:rPr>
              <a:t>БВП на 1 жител на българските райони в периода 2007-2011 г. (лв.)</a:t>
            </a:r>
            <a:endParaRPr lang="bg-BG" altLang="bg-BG" sz="3400" dirty="0" smtClean="0">
              <a:solidFill>
                <a:schemeClr val="hlink"/>
              </a:solidFill>
            </a:endParaRPr>
          </a:p>
        </p:txBody>
      </p:sp>
      <p:sp>
        <p:nvSpPr>
          <p:cNvPr id="19461" name="Content Placeholder 2"/>
          <p:cNvSpPr>
            <a:spLocks/>
          </p:cNvSpPr>
          <p:nvPr/>
        </p:nvSpPr>
        <p:spPr bwMode="auto">
          <a:xfrm>
            <a:off x="381000" y="5715000"/>
            <a:ext cx="838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bg-BG" altLang="bg-BG" sz="2000" dirty="0">
                <a:solidFill>
                  <a:srgbClr val="85312F"/>
                </a:solidFill>
              </a:rPr>
              <a:t>2009 </a:t>
            </a:r>
            <a:r>
              <a:rPr lang="bg-BG" altLang="bg-BG" sz="2000" dirty="0" smtClean="0">
                <a:solidFill>
                  <a:srgbClr val="85312F"/>
                </a:solidFill>
              </a:rPr>
              <a:t>г. – </a:t>
            </a:r>
            <a:r>
              <a:rPr lang="bg-BG" altLang="bg-BG" sz="2000" dirty="0">
                <a:solidFill>
                  <a:srgbClr val="85312F"/>
                </a:solidFill>
              </a:rPr>
              <a:t>точка на пречупване (без ЮЗР); 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bg-BG" sz="2000" dirty="0" smtClean="0">
                <a:solidFill>
                  <a:srgbClr val="85312F"/>
                </a:solidFill>
              </a:rPr>
              <a:t>2009 </a:t>
            </a:r>
            <a:r>
              <a:rPr lang="bg-BG" altLang="bg-BG" sz="2000" dirty="0" smtClean="0">
                <a:solidFill>
                  <a:srgbClr val="85312F"/>
                </a:solidFill>
              </a:rPr>
              <a:t>г. – най-висока диференциацията </a:t>
            </a:r>
            <a:r>
              <a:rPr lang="bg-BG" altLang="bg-BG" sz="2000" dirty="0">
                <a:solidFill>
                  <a:srgbClr val="85312F"/>
                </a:solidFill>
              </a:rPr>
              <a:t>(40% </a:t>
            </a:r>
            <a:r>
              <a:rPr lang="bg-BG" altLang="bg-BG" sz="2000" dirty="0" err="1">
                <a:solidFill>
                  <a:srgbClr val="85312F"/>
                </a:solidFill>
              </a:rPr>
              <a:t>коеф</a:t>
            </a:r>
            <a:r>
              <a:rPr lang="bg-BG" altLang="bg-BG" sz="2000" dirty="0">
                <a:solidFill>
                  <a:srgbClr val="85312F"/>
                </a:solidFill>
              </a:rPr>
              <a:t>. на вариация)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466850" y="1428750"/>
          <a:ext cx="62103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878"/>
            <a:ext cx="9144000" cy="64662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934200" y="609600"/>
            <a:ext cx="886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2011 </a:t>
            </a:r>
            <a:r>
              <a:rPr lang="bg-BG" b="1" dirty="0" smtClean="0"/>
              <a:t>г.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878"/>
            <a:ext cx="9144000" cy="64662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34200" y="609600"/>
            <a:ext cx="886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2011 </a:t>
            </a:r>
            <a:r>
              <a:rPr lang="bg-BG" b="1" dirty="0" smtClean="0"/>
              <a:t>г.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bg-BG" altLang="bg-BG" sz="2800" b="1" dirty="0">
                <a:solidFill>
                  <a:schemeClr val="hlink"/>
                </a:solidFill>
                <a:cs typeface="Times New Roman" pitchFamily="18" charset="0"/>
              </a:rPr>
              <a:t>Преки чуждестранни инвестиции на 1 жител (евро</a:t>
            </a:r>
            <a:r>
              <a:rPr lang="bg-BG" altLang="bg-BG" sz="2800" b="1" dirty="0" smtClean="0">
                <a:solidFill>
                  <a:schemeClr val="hlink"/>
                </a:solidFill>
                <a:cs typeface="Times New Roman" pitchFamily="18" charset="0"/>
              </a:rPr>
              <a:t>) в българските райони в периода 2007-2012 г.</a:t>
            </a:r>
            <a:endParaRPr lang="bg-BG" altLang="bg-BG" sz="2800" b="1" dirty="0">
              <a:solidFill>
                <a:schemeClr val="hlink"/>
              </a:solidFill>
              <a:cs typeface="Times New Roman" pitchFamily="18" charset="0"/>
            </a:endParaRPr>
          </a:p>
        </p:txBody>
      </p:sp>
      <p:sp>
        <p:nvSpPr>
          <p:cNvPr id="23557" name="Content Placeholder 2"/>
          <p:cNvSpPr>
            <a:spLocks/>
          </p:cNvSpPr>
          <p:nvPr/>
        </p:nvSpPr>
        <p:spPr bwMode="auto">
          <a:xfrm>
            <a:off x="457200" y="5638800"/>
            <a:ext cx="838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bg-BG" altLang="bg-BG" sz="2000" dirty="0" smtClean="0">
                <a:solidFill>
                  <a:srgbClr val="85312F"/>
                </a:solidFill>
                <a:latin typeface="+mn-lt"/>
              </a:rPr>
              <a:t>Различни тенденции по региони; </a:t>
            </a:r>
            <a:endParaRPr lang="bg-BG" altLang="bg-BG" sz="2000" dirty="0">
              <a:solidFill>
                <a:srgbClr val="85312F"/>
              </a:solidFill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bg-BG" altLang="bg-BG" sz="2000" dirty="0" smtClean="0">
                <a:solidFill>
                  <a:srgbClr val="85312F"/>
                </a:solidFill>
                <a:latin typeface="+mn-lt"/>
              </a:rPr>
              <a:t>Намаляваща диференциация (от 82% </a:t>
            </a:r>
            <a:r>
              <a:rPr lang="bg-BG" altLang="bg-BG" sz="2000" dirty="0" err="1">
                <a:solidFill>
                  <a:srgbClr val="85312F"/>
                </a:solidFill>
                <a:latin typeface="+mn-lt"/>
              </a:rPr>
              <a:t>коеф</a:t>
            </a:r>
            <a:r>
              <a:rPr lang="bg-BG" altLang="bg-BG" sz="2000" dirty="0">
                <a:solidFill>
                  <a:srgbClr val="85312F"/>
                </a:solidFill>
                <a:latin typeface="+mn-lt"/>
              </a:rPr>
              <a:t>. на </a:t>
            </a:r>
            <a:r>
              <a:rPr lang="bg-BG" altLang="bg-BG" sz="2000" dirty="0" smtClean="0">
                <a:solidFill>
                  <a:srgbClr val="85312F"/>
                </a:solidFill>
                <a:latin typeface="+mn-lt"/>
              </a:rPr>
              <a:t>вариация през 2007 г. до 67% през 2012 г.)</a:t>
            </a:r>
            <a:endParaRPr lang="bg-BG" altLang="bg-BG" sz="2000" dirty="0">
              <a:solidFill>
                <a:srgbClr val="85312F"/>
              </a:solidFill>
              <a:latin typeface="+mn-lt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376362" y="1645443"/>
          <a:ext cx="6391275" cy="3567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eaLnBrk="1" hangingPunct="1"/>
            <a:r>
              <a:rPr lang="bg-BG" altLang="bg-BG" sz="2800" b="1" dirty="0">
                <a:solidFill>
                  <a:schemeClr val="hlink"/>
                </a:solidFill>
                <a:cs typeface="Times New Roman" pitchFamily="18" charset="0"/>
              </a:rPr>
              <a:t>Равнище на </a:t>
            </a:r>
            <a:r>
              <a:rPr lang="bg-BG" altLang="bg-BG" sz="2800" b="1" dirty="0" smtClean="0">
                <a:solidFill>
                  <a:schemeClr val="hlink"/>
                </a:solidFill>
                <a:cs typeface="Times New Roman" pitchFamily="18" charset="0"/>
              </a:rPr>
              <a:t>заетост </a:t>
            </a:r>
            <a:r>
              <a:rPr lang="bg-BG" altLang="bg-BG" sz="2800" b="1" dirty="0">
                <a:solidFill>
                  <a:schemeClr val="hlink"/>
                </a:solidFill>
                <a:cs typeface="Times New Roman" pitchFamily="18" charset="0"/>
              </a:rPr>
              <a:t>15-64 г. </a:t>
            </a:r>
            <a:r>
              <a:rPr lang="bg-BG" altLang="bg-BG" sz="2800" b="1" dirty="0" smtClean="0">
                <a:solidFill>
                  <a:schemeClr val="hlink"/>
                </a:solidFill>
                <a:cs typeface="Times New Roman" pitchFamily="18" charset="0"/>
              </a:rPr>
              <a:t>(%) в българските райони в периода 2007-2013 г.</a:t>
            </a:r>
            <a:endParaRPr lang="bg-BG" altLang="bg-BG" sz="2800" b="1" dirty="0">
              <a:solidFill>
                <a:schemeClr val="hlink"/>
              </a:solidFill>
              <a:cs typeface="Times New Roman" pitchFamily="18" charset="0"/>
            </a:endParaRP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609600" y="5715000"/>
            <a:ext cx="73152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bg-BG" b="1" dirty="0">
                <a:solidFill>
                  <a:srgbClr val="B0413E"/>
                </a:solidFill>
                <a:latin typeface="+mn-lt"/>
              </a:rPr>
              <a:t>2009 – начало на низходяща тенденция в </a:t>
            </a:r>
            <a:r>
              <a:rPr lang="bg-BG" altLang="bg-BG" b="1" dirty="0" err="1">
                <a:solidFill>
                  <a:srgbClr val="B0413E"/>
                </a:solidFill>
                <a:latin typeface="+mn-lt"/>
              </a:rPr>
              <a:t>коеф</a:t>
            </a:r>
            <a:r>
              <a:rPr lang="bg-BG" altLang="bg-BG" b="1" dirty="0">
                <a:solidFill>
                  <a:srgbClr val="B0413E"/>
                </a:solidFill>
                <a:latin typeface="+mn-lt"/>
              </a:rPr>
              <a:t>.на заетост;</a:t>
            </a:r>
          </a:p>
          <a:p>
            <a:pPr algn="ctr" eaLnBrk="1" hangingPunct="1">
              <a:spcBef>
                <a:spcPct val="50000"/>
              </a:spcBef>
            </a:pPr>
            <a:r>
              <a:rPr lang="bg-BG" altLang="bg-BG" b="1" dirty="0">
                <a:solidFill>
                  <a:srgbClr val="B0413E"/>
                </a:solidFill>
                <a:latin typeface="+mn-lt"/>
              </a:rPr>
              <a:t>Устойчива ниска диференциация </a:t>
            </a: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(6,3% </a:t>
            </a:r>
            <a:r>
              <a:rPr lang="bg-BG" altLang="bg-BG" b="1" dirty="0" err="1">
                <a:solidFill>
                  <a:srgbClr val="B0413E"/>
                </a:solidFill>
                <a:latin typeface="+mn-lt"/>
              </a:rPr>
              <a:t>коеф</a:t>
            </a:r>
            <a:r>
              <a:rPr lang="bg-BG" altLang="bg-BG" b="1" dirty="0">
                <a:solidFill>
                  <a:srgbClr val="B0413E"/>
                </a:solidFill>
                <a:latin typeface="+mn-lt"/>
              </a:rPr>
              <a:t>. на вариация)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56222191"/>
              </p:ext>
            </p:extLst>
          </p:nvPr>
        </p:nvGraphicFramePr>
        <p:xfrm>
          <a:off x="1219200" y="1397793"/>
          <a:ext cx="6343650" cy="4012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878"/>
            <a:ext cx="9144000" cy="64662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88847" y="609477"/>
            <a:ext cx="89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201</a:t>
            </a:r>
            <a:r>
              <a:rPr lang="bg-BG" b="1" dirty="0" smtClean="0"/>
              <a:t>3</a:t>
            </a:r>
            <a:r>
              <a:rPr lang="en-US" b="1" dirty="0" smtClean="0"/>
              <a:t> </a:t>
            </a:r>
            <a:r>
              <a:rPr lang="bg-BG" b="1" dirty="0" smtClean="0"/>
              <a:t>г.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878"/>
            <a:ext cx="9144000" cy="64662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600241"/>
            <a:ext cx="89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201</a:t>
            </a:r>
            <a:r>
              <a:rPr lang="bg-BG" b="1" dirty="0" smtClean="0"/>
              <a:t>3</a:t>
            </a:r>
            <a:r>
              <a:rPr lang="en-US" b="1" dirty="0" smtClean="0"/>
              <a:t> </a:t>
            </a:r>
            <a:r>
              <a:rPr lang="bg-BG" b="1" dirty="0" smtClean="0"/>
              <a:t>г.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762000"/>
          </a:xfrm>
        </p:spPr>
        <p:txBody>
          <a:bodyPr/>
          <a:lstStyle/>
          <a:p>
            <a:pPr eaLnBrk="1" hangingPunct="1"/>
            <a: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  <a:t>Равнище на безработица </a:t>
            </a:r>
            <a:r>
              <a:rPr lang="bg-BG" altLang="bg-BG" sz="3200" b="1" dirty="0" smtClean="0">
                <a:solidFill>
                  <a:schemeClr val="hlink"/>
                </a:solidFill>
                <a:cs typeface="Times New Roman" pitchFamily="18" charset="0"/>
              </a:rPr>
              <a:t>(%) в българските райони в периода 2007-2013 г.</a:t>
            </a:r>
            <a:endParaRPr lang="bg-BG" altLang="bg-BG" sz="3200" dirty="0" smtClean="0">
              <a:solidFill>
                <a:schemeClr val="hlink"/>
              </a:solidFill>
            </a:endParaRPr>
          </a:p>
        </p:txBody>
      </p:sp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304800" y="5715000"/>
            <a:ext cx="81534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bg-BG" b="1" dirty="0">
                <a:solidFill>
                  <a:srgbClr val="B0413E"/>
                </a:solidFill>
              </a:rPr>
              <a:t>От 2009 – нарастване на безработицата;</a:t>
            </a:r>
          </a:p>
          <a:p>
            <a:pPr algn="ctr" eaLnBrk="1" hangingPunct="1">
              <a:spcBef>
                <a:spcPct val="50000"/>
              </a:spcBef>
            </a:pPr>
            <a:r>
              <a:rPr lang="bg-BG" altLang="bg-BG" b="1" dirty="0">
                <a:solidFill>
                  <a:srgbClr val="B0413E"/>
                </a:solidFill>
              </a:rPr>
              <a:t>Намаляване на диференциацията (от 40</a:t>
            </a:r>
            <a:r>
              <a:rPr lang="bg-BG" altLang="bg-BG" b="1" dirty="0" smtClean="0">
                <a:solidFill>
                  <a:srgbClr val="B0413E"/>
                </a:solidFill>
              </a:rPr>
              <a:t>% през 2007 </a:t>
            </a:r>
            <a:r>
              <a:rPr lang="bg-BG" altLang="bg-BG" b="1" dirty="0">
                <a:solidFill>
                  <a:srgbClr val="B0413E"/>
                </a:solidFill>
              </a:rPr>
              <a:t>на </a:t>
            </a:r>
            <a:r>
              <a:rPr lang="bg-BG" altLang="bg-BG" b="1" dirty="0" smtClean="0">
                <a:solidFill>
                  <a:srgbClr val="B0413E"/>
                </a:solidFill>
              </a:rPr>
              <a:t>18% </a:t>
            </a:r>
            <a:r>
              <a:rPr lang="bg-BG" altLang="bg-BG" b="1" dirty="0" err="1">
                <a:solidFill>
                  <a:srgbClr val="B0413E"/>
                </a:solidFill>
              </a:rPr>
              <a:t>коеф</a:t>
            </a:r>
            <a:r>
              <a:rPr lang="bg-BG" altLang="bg-BG" b="1" dirty="0">
                <a:solidFill>
                  <a:srgbClr val="B0413E"/>
                </a:solidFill>
              </a:rPr>
              <a:t>. на </a:t>
            </a:r>
            <a:r>
              <a:rPr lang="bg-BG" altLang="bg-BG" b="1" dirty="0" smtClean="0">
                <a:solidFill>
                  <a:srgbClr val="B0413E"/>
                </a:solidFill>
              </a:rPr>
              <a:t>вариация през 2013 г.)</a:t>
            </a:r>
            <a:endParaRPr lang="bg-BG" altLang="bg-BG" b="1" dirty="0">
              <a:solidFill>
                <a:srgbClr val="B0413E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266825" y="1269206"/>
          <a:ext cx="6610350" cy="431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914400"/>
          </a:xfrm>
        </p:spPr>
        <p:txBody>
          <a:bodyPr/>
          <a:lstStyle/>
          <a:p>
            <a:pPr eaLnBrk="1" hangingPunct="1"/>
            <a:r>
              <a:rPr lang="bg-BG" altLang="bg-BG" sz="2400" b="1" dirty="0">
                <a:solidFill>
                  <a:schemeClr val="hlink"/>
                </a:solidFill>
                <a:cs typeface="Times New Roman" pitchFamily="18" charset="0"/>
              </a:rPr>
              <a:t>Общ доход на </a:t>
            </a:r>
            <a:r>
              <a:rPr lang="bg-BG" altLang="bg-BG" sz="2400" b="1" dirty="0" smtClean="0">
                <a:solidFill>
                  <a:schemeClr val="hlink"/>
                </a:solidFill>
                <a:cs typeface="Times New Roman" pitchFamily="18" charset="0"/>
              </a:rPr>
              <a:t>домакинство </a:t>
            </a:r>
            <a:r>
              <a:rPr lang="bg-BG" altLang="bg-BG" sz="2400" b="1" dirty="0">
                <a:solidFill>
                  <a:schemeClr val="hlink"/>
                </a:solidFill>
                <a:cs typeface="Times New Roman" pitchFamily="18" charset="0"/>
              </a:rPr>
              <a:t>(лв</a:t>
            </a:r>
            <a:r>
              <a:rPr lang="bg-BG" altLang="bg-BG" sz="2400" b="1" dirty="0" smtClean="0">
                <a:solidFill>
                  <a:schemeClr val="hlink"/>
                </a:solidFill>
                <a:cs typeface="Times New Roman" pitchFamily="18" charset="0"/>
              </a:rPr>
              <a:t>.) в българските райони за периода 2007-2013 г.</a:t>
            </a:r>
            <a:endParaRPr lang="bg-BG" altLang="bg-BG" sz="2400" b="1" dirty="0">
              <a:solidFill>
                <a:schemeClr val="hlink"/>
              </a:solidFill>
              <a:cs typeface="Times New Roman" pitchFamily="18" charset="0"/>
            </a:endParaRPr>
          </a:p>
        </p:txBody>
      </p:sp>
      <p:sp>
        <p:nvSpPr>
          <p:cNvPr id="31749" name="Text Box 7"/>
          <p:cNvSpPr txBox="1">
            <a:spLocks noChangeArrowheads="1"/>
          </p:cNvSpPr>
          <p:nvPr/>
        </p:nvSpPr>
        <p:spPr bwMode="auto">
          <a:xfrm>
            <a:off x="381000" y="5029200"/>
            <a:ext cx="8458200" cy="726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bg-BG" altLang="bg-BG" b="1" dirty="0" smtClean="0">
                <a:solidFill>
                  <a:srgbClr val="B0413E"/>
                </a:solidFill>
              </a:rPr>
              <a:t>Тенденция </a:t>
            </a:r>
            <a:r>
              <a:rPr lang="bg-BG" altLang="bg-BG" b="1" dirty="0">
                <a:solidFill>
                  <a:srgbClr val="B0413E"/>
                </a:solidFill>
              </a:rPr>
              <a:t>към </a:t>
            </a:r>
            <a:r>
              <a:rPr lang="bg-BG" altLang="bg-BG" b="1" dirty="0" smtClean="0">
                <a:solidFill>
                  <a:srgbClr val="B0413E"/>
                </a:solidFill>
              </a:rPr>
              <a:t>нарастване на диференциацията </a:t>
            </a:r>
            <a:r>
              <a:rPr lang="bg-BG" altLang="bg-BG" b="1" dirty="0">
                <a:solidFill>
                  <a:srgbClr val="B0413E"/>
                </a:solidFill>
              </a:rPr>
              <a:t>(от </a:t>
            </a:r>
            <a:r>
              <a:rPr lang="bg-BG" altLang="bg-BG" b="1" dirty="0" smtClean="0">
                <a:solidFill>
                  <a:srgbClr val="B0413E"/>
                </a:solidFill>
              </a:rPr>
              <a:t>4,5</a:t>
            </a:r>
            <a:r>
              <a:rPr lang="bg-BG" altLang="bg-BG" b="1" dirty="0">
                <a:solidFill>
                  <a:srgbClr val="B0413E"/>
                </a:solidFill>
              </a:rPr>
              <a:t>% </a:t>
            </a:r>
            <a:r>
              <a:rPr lang="bg-BG" altLang="bg-BG" b="1" dirty="0" err="1">
                <a:solidFill>
                  <a:srgbClr val="B0413E"/>
                </a:solidFill>
              </a:rPr>
              <a:t>коеф</a:t>
            </a:r>
            <a:r>
              <a:rPr lang="bg-BG" altLang="bg-BG" b="1" dirty="0">
                <a:solidFill>
                  <a:srgbClr val="B0413E"/>
                </a:solidFill>
              </a:rPr>
              <a:t>. на вариация през </a:t>
            </a:r>
            <a:r>
              <a:rPr lang="bg-BG" altLang="bg-BG" b="1" dirty="0" smtClean="0">
                <a:solidFill>
                  <a:srgbClr val="B0413E"/>
                </a:solidFill>
              </a:rPr>
              <a:t>2007 </a:t>
            </a:r>
            <a:r>
              <a:rPr lang="bg-BG" altLang="bg-BG" b="1" dirty="0">
                <a:solidFill>
                  <a:srgbClr val="B0413E"/>
                </a:solidFill>
              </a:rPr>
              <a:t>г. на </a:t>
            </a:r>
            <a:r>
              <a:rPr lang="bg-BG" altLang="bg-BG" b="1" dirty="0" smtClean="0">
                <a:solidFill>
                  <a:srgbClr val="B0413E"/>
                </a:solidFill>
              </a:rPr>
              <a:t>15,3% </a:t>
            </a:r>
            <a:r>
              <a:rPr lang="bg-BG" altLang="bg-BG" b="1" dirty="0">
                <a:solidFill>
                  <a:srgbClr val="B0413E"/>
                </a:solidFill>
              </a:rPr>
              <a:t>през </a:t>
            </a:r>
            <a:r>
              <a:rPr lang="bg-BG" altLang="bg-BG" b="1" dirty="0" smtClean="0">
                <a:solidFill>
                  <a:srgbClr val="B0413E"/>
                </a:solidFill>
              </a:rPr>
              <a:t>2013 </a:t>
            </a:r>
            <a:r>
              <a:rPr lang="bg-BG" altLang="bg-BG" b="1" dirty="0">
                <a:solidFill>
                  <a:srgbClr val="B0413E"/>
                </a:solidFill>
              </a:rPr>
              <a:t>г.)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4645686"/>
              </p:ext>
            </p:extLst>
          </p:nvPr>
        </p:nvGraphicFramePr>
        <p:xfrm>
          <a:off x="1219200" y="990600"/>
          <a:ext cx="6467475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878"/>
            <a:ext cx="9144000" cy="64662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81920" y="591005"/>
            <a:ext cx="89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201</a:t>
            </a:r>
            <a:r>
              <a:rPr lang="bg-BG" b="1" dirty="0" smtClean="0"/>
              <a:t>3</a:t>
            </a:r>
            <a:r>
              <a:rPr lang="en-US" b="1" dirty="0" smtClean="0"/>
              <a:t> </a:t>
            </a:r>
            <a:r>
              <a:rPr lang="bg-BG" b="1" dirty="0" smtClean="0"/>
              <a:t>г.</a:t>
            </a:r>
            <a:endParaRPr lang="bg-BG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878"/>
            <a:ext cx="9144000" cy="64662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44975" y="609600"/>
            <a:ext cx="898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201</a:t>
            </a:r>
            <a:r>
              <a:rPr lang="bg-BG" b="1" smtClean="0"/>
              <a:t>3</a:t>
            </a:r>
            <a:r>
              <a:rPr lang="en-US" b="1" smtClean="0"/>
              <a:t> </a:t>
            </a:r>
            <a:r>
              <a:rPr lang="bg-BG" b="1" dirty="0" smtClean="0"/>
              <a:t>г.</a:t>
            </a:r>
            <a:endParaRPr lang="bg-BG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647700" y="228600"/>
            <a:ext cx="8001000" cy="53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bg-BG" altLang="bg-BG" sz="2400" b="1" dirty="0">
                <a:solidFill>
                  <a:schemeClr val="hlink"/>
                </a:solidFill>
                <a:cs typeface="Times New Roman" pitchFamily="18" charset="0"/>
              </a:rPr>
              <a:t>Структура на </a:t>
            </a:r>
            <a:r>
              <a:rPr lang="bg-BG" altLang="bg-BG" sz="2400" b="1" dirty="0" smtClean="0">
                <a:solidFill>
                  <a:schemeClr val="hlink"/>
                </a:solidFill>
                <a:cs typeface="Times New Roman" pitchFamily="18" charset="0"/>
              </a:rPr>
              <a:t>републиканската </a:t>
            </a:r>
            <a:r>
              <a:rPr lang="bg-BG" altLang="bg-BG" sz="2400" b="1" dirty="0">
                <a:solidFill>
                  <a:schemeClr val="hlink"/>
                </a:solidFill>
                <a:cs typeface="Times New Roman" pitchFamily="18" charset="0"/>
              </a:rPr>
              <a:t>пътна мрежа (%)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8229600" cy="5334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bg-BG" altLang="bg-BG" sz="2800" dirty="0" smtClean="0"/>
              <a:t> </a:t>
            </a:r>
          </a:p>
        </p:txBody>
      </p:sp>
      <p:sp>
        <p:nvSpPr>
          <p:cNvPr id="30725" name="Text Box 7"/>
          <p:cNvSpPr txBox="1">
            <a:spLocks noChangeArrowheads="1"/>
          </p:cNvSpPr>
          <p:nvPr/>
        </p:nvSpPr>
        <p:spPr bwMode="auto">
          <a:xfrm>
            <a:off x="304800" y="4953000"/>
            <a:ext cx="8686800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bg-BG" b="1" dirty="0" smtClean="0">
                <a:solidFill>
                  <a:schemeClr val="accent2"/>
                </a:solidFill>
                <a:latin typeface="+mn-lt"/>
              </a:rPr>
              <a:t>Запазване на структурата в периода 2007 – 2013 г.</a:t>
            </a:r>
          </a:p>
          <a:p>
            <a:pPr algn="ctr" eaLnBrk="1" hangingPunct="1">
              <a:spcBef>
                <a:spcPct val="50000"/>
              </a:spcBef>
            </a:pPr>
            <a:r>
              <a:rPr lang="bg-BG" altLang="bg-BG" b="1" dirty="0" smtClean="0">
                <a:solidFill>
                  <a:schemeClr val="accent2"/>
                </a:solidFill>
                <a:latin typeface="+mn-lt"/>
              </a:rPr>
              <a:t>Преобладаващ </a:t>
            </a:r>
            <a:r>
              <a:rPr lang="bg-BG" altLang="bg-BG" b="1" dirty="0">
                <a:solidFill>
                  <a:schemeClr val="accent2"/>
                </a:solidFill>
                <a:latin typeface="+mn-lt"/>
              </a:rPr>
              <a:t>дял на пътищата от нисък клас </a:t>
            </a:r>
            <a:r>
              <a:rPr lang="en-US" altLang="bg-BG" b="1" dirty="0">
                <a:solidFill>
                  <a:schemeClr val="accent2"/>
                </a:solidFill>
                <a:latin typeface="+mn-lt"/>
              </a:rPr>
              <a:t>=</a:t>
            </a:r>
            <a:r>
              <a:rPr lang="bg-BG" altLang="bg-BG" b="1" dirty="0">
                <a:solidFill>
                  <a:schemeClr val="accent2"/>
                </a:solidFill>
                <a:latin typeface="+mn-lt"/>
              </a:rPr>
              <a:t> лоша структура</a:t>
            </a:r>
          </a:p>
          <a:p>
            <a:pPr algn="ctr" eaLnBrk="1" hangingPunct="1">
              <a:spcBef>
                <a:spcPct val="50000"/>
              </a:spcBef>
            </a:pPr>
            <a:r>
              <a:rPr lang="bg-BG" altLang="bg-BG" b="1" dirty="0">
                <a:solidFill>
                  <a:schemeClr val="accent2"/>
                </a:solidFill>
                <a:latin typeface="+mn-lt"/>
              </a:rPr>
              <a:t>Малка диференциация между регионите по </a:t>
            </a:r>
            <a:r>
              <a:rPr lang="bg-BG" altLang="bg-BG" b="1" dirty="0" smtClean="0">
                <a:solidFill>
                  <a:schemeClr val="accent2"/>
                </a:solidFill>
                <a:latin typeface="+mn-lt"/>
              </a:rPr>
              <a:t>пътища </a:t>
            </a:r>
            <a:r>
              <a:rPr lang="bg-BG" altLang="bg-BG" b="1" dirty="0">
                <a:solidFill>
                  <a:schemeClr val="accent2"/>
                </a:solidFill>
                <a:latin typeface="+mn-lt"/>
              </a:rPr>
              <a:t>ІІІ клас  (под 10% </a:t>
            </a:r>
            <a:r>
              <a:rPr lang="bg-BG" altLang="bg-BG" b="1" dirty="0" err="1">
                <a:solidFill>
                  <a:schemeClr val="accent2"/>
                </a:solidFill>
                <a:latin typeface="+mn-lt"/>
              </a:rPr>
              <a:t>коеф</a:t>
            </a:r>
            <a:r>
              <a:rPr lang="bg-BG" altLang="bg-BG" b="1" dirty="0">
                <a:solidFill>
                  <a:schemeClr val="accent2"/>
                </a:solidFill>
                <a:latin typeface="+mn-lt"/>
              </a:rPr>
              <a:t>.на </a:t>
            </a:r>
            <a:r>
              <a:rPr lang="bg-BG" altLang="bg-BG" b="1" dirty="0" smtClean="0">
                <a:solidFill>
                  <a:schemeClr val="accent2"/>
                </a:solidFill>
                <a:latin typeface="+mn-lt"/>
              </a:rPr>
              <a:t>вариация)</a:t>
            </a:r>
            <a:endParaRPr lang="bg-BG" altLang="bg-BG" b="1" dirty="0">
              <a:solidFill>
                <a:schemeClr val="accent2"/>
              </a:solidFill>
              <a:latin typeface="+mn-lt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bg-BG" altLang="bg-BG" b="1" dirty="0">
                <a:solidFill>
                  <a:schemeClr val="accent2"/>
                </a:solidFill>
                <a:latin typeface="+mn-lt"/>
              </a:rPr>
              <a:t>По- голяма диференциация по І клас пътища (22% КВ) и особено, по АМ </a:t>
            </a:r>
            <a:r>
              <a:rPr lang="bg-BG" altLang="bg-BG" b="1" dirty="0" smtClean="0">
                <a:solidFill>
                  <a:schemeClr val="accent2"/>
                </a:solidFill>
                <a:latin typeface="+mn-lt"/>
              </a:rPr>
              <a:t>(73% </a:t>
            </a:r>
            <a:r>
              <a:rPr lang="bg-BG" altLang="bg-BG" b="1" dirty="0">
                <a:solidFill>
                  <a:schemeClr val="accent2"/>
                </a:solidFill>
                <a:latin typeface="+mn-lt"/>
              </a:rPr>
              <a:t>КВ)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25331740"/>
              </p:ext>
            </p:extLst>
          </p:nvPr>
        </p:nvGraphicFramePr>
        <p:xfrm>
          <a:off x="1219200" y="990600"/>
          <a:ext cx="6858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bg-BG" altLang="bg-BG" sz="2400" b="1" dirty="0">
                <a:solidFill>
                  <a:schemeClr val="hlink"/>
                </a:solidFill>
                <a:cs typeface="Times New Roman" pitchFamily="18" charset="0"/>
              </a:rPr>
              <a:t>Среден брой ученици в едно </a:t>
            </a:r>
            <a:r>
              <a:rPr lang="bg-BG" altLang="bg-BG" sz="2400" b="1" dirty="0" smtClean="0">
                <a:solidFill>
                  <a:schemeClr val="hlink"/>
                </a:solidFill>
                <a:cs typeface="Times New Roman" pitchFamily="18" charset="0"/>
              </a:rPr>
              <a:t>училище в българските райони в периода 2007 – 2013 г. </a:t>
            </a:r>
            <a:endParaRPr lang="bg-BG" altLang="bg-BG" sz="3600" dirty="0" smtClean="0">
              <a:solidFill>
                <a:schemeClr val="hlink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427429349"/>
              </p:ext>
            </p:extLst>
          </p:nvPr>
        </p:nvGraphicFramePr>
        <p:xfrm>
          <a:off x="1219200" y="1219200"/>
          <a:ext cx="6858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01509" y="6035964"/>
            <a:ext cx="5891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accent2"/>
                </a:solidFill>
                <a:latin typeface="+mn-lt"/>
              </a:rPr>
              <a:t>Ниска диференциация</a:t>
            </a:r>
            <a:r>
              <a:rPr lang="bg-BG" b="1" dirty="0">
                <a:solidFill>
                  <a:schemeClr val="accent2"/>
                </a:solidFill>
                <a:latin typeface="+mn-lt"/>
              </a:rPr>
              <a:t>, запазваща се през целия </a:t>
            </a:r>
            <a:r>
              <a:rPr lang="bg-BG" b="1" dirty="0" smtClean="0">
                <a:solidFill>
                  <a:schemeClr val="accent2"/>
                </a:solidFill>
                <a:latin typeface="+mn-lt"/>
              </a:rPr>
              <a:t>период </a:t>
            </a:r>
          </a:p>
          <a:p>
            <a:pPr algn="ctr"/>
            <a:r>
              <a:rPr lang="bg-BG" b="1" dirty="0" smtClean="0">
                <a:solidFill>
                  <a:schemeClr val="accent2"/>
                </a:solidFill>
                <a:latin typeface="+mn-lt"/>
              </a:rPr>
              <a:t>(коефициент на вариация около 10-11%) </a:t>
            </a:r>
            <a:endParaRPr lang="bg-BG" b="1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bg-BG" altLang="bg-BG" sz="2400" b="1" dirty="0">
                <a:solidFill>
                  <a:schemeClr val="hlink"/>
                </a:solidFill>
                <a:cs typeface="Times New Roman" pitchFamily="18" charset="0"/>
              </a:rPr>
              <a:t>Дял на студентите в населението на българските райони в периода 2007-2013 г. (%)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6096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bg-BG" altLang="bg-BG" dirty="0" smtClean="0"/>
              <a:t> 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374565" y="1759472"/>
          <a:ext cx="6547270" cy="3875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21358" y="6035964"/>
            <a:ext cx="6051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>
                <a:solidFill>
                  <a:schemeClr val="accent2"/>
                </a:solidFill>
                <a:latin typeface="+mn-lt"/>
              </a:rPr>
              <a:t>Висока диференциация, запазваща се през целия </a:t>
            </a:r>
            <a:r>
              <a:rPr lang="bg-BG" b="1" dirty="0" smtClean="0">
                <a:solidFill>
                  <a:schemeClr val="accent2"/>
                </a:solidFill>
                <a:latin typeface="+mn-lt"/>
              </a:rPr>
              <a:t>период </a:t>
            </a:r>
          </a:p>
          <a:p>
            <a:pPr algn="ctr"/>
            <a:r>
              <a:rPr lang="bg-BG" b="1" dirty="0" smtClean="0">
                <a:solidFill>
                  <a:schemeClr val="accent2"/>
                </a:solidFill>
                <a:latin typeface="+mn-lt"/>
              </a:rPr>
              <a:t>(коефициент на вариация около 50%) </a:t>
            </a:r>
            <a:endParaRPr lang="bg-BG" b="1" dirty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2400" b="1" dirty="0">
                <a:solidFill>
                  <a:schemeClr val="hlink"/>
                </a:solidFill>
                <a:cs typeface="Times New Roman" pitchFamily="18" charset="0"/>
              </a:rPr>
              <a:t>Брой легла в болнични заведения на 100 </a:t>
            </a:r>
            <a:r>
              <a:rPr lang="bg-BG" altLang="bg-BG" sz="2400" b="1" dirty="0" smtClean="0">
                <a:solidFill>
                  <a:schemeClr val="hlink"/>
                </a:solidFill>
                <a:cs typeface="Times New Roman" pitchFamily="18" charset="0"/>
              </a:rPr>
              <a:t>хил.жители </a:t>
            </a:r>
            <a:r>
              <a:rPr lang="bg-BG" altLang="bg-BG" sz="2400" b="1" dirty="0">
                <a:solidFill>
                  <a:schemeClr val="hlink"/>
                </a:solidFill>
                <a:cs typeface="Times New Roman" pitchFamily="18" charset="0"/>
              </a:rPr>
              <a:t>в българските райони в периода 2007 – 2012 г.</a:t>
            </a:r>
          </a:p>
        </p:txBody>
      </p:sp>
      <p:sp>
        <p:nvSpPr>
          <p:cNvPr id="36869" name="Text Box 7"/>
          <p:cNvSpPr txBox="1">
            <a:spLocks noChangeArrowheads="1"/>
          </p:cNvSpPr>
          <p:nvPr/>
        </p:nvSpPr>
        <p:spPr bwMode="auto">
          <a:xfrm>
            <a:off x="304800" y="5307013"/>
            <a:ext cx="8610600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Ниска </a:t>
            </a:r>
            <a:r>
              <a:rPr lang="bg-BG" altLang="bg-BG" b="1" dirty="0" err="1" smtClean="0">
                <a:solidFill>
                  <a:srgbClr val="B0413E"/>
                </a:solidFill>
                <a:latin typeface="+mn-lt"/>
              </a:rPr>
              <a:t>междурегионална</a:t>
            </a: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 диференциация</a:t>
            </a: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Тенденция </a:t>
            </a:r>
            <a:r>
              <a:rPr lang="bg-BG" altLang="bg-BG" b="1" dirty="0">
                <a:solidFill>
                  <a:srgbClr val="B0413E"/>
                </a:solidFill>
                <a:latin typeface="+mn-lt"/>
              </a:rPr>
              <a:t>към известно </a:t>
            </a: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нарастване на различията между регионите (коефициент на вариация 11,6% през 2007, 14,3% през 2012 </a:t>
            </a:r>
            <a:r>
              <a:rPr lang="bg-BG" altLang="bg-BG" b="1" dirty="0">
                <a:solidFill>
                  <a:srgbClr val="B0413E"/>
                </a:solidFill>
                <a:latin typeface="+mn-lt"/>
              </a:rPr>
              <a:t>г. </a:t>
            </a: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)</a:t>
            </a:r>
            <a:endParaRPr lang="bg-BG" altLang="bg-BG" b="1" dirty="0">
              <a:solidFill>
                <a:srgbClr val="B0413E"/>
              </a:solidFill>
              <a:latin typeface="+mn-lt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709737" y="1554956"/>
          <a:ext cx="5724525" cy="3748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b="1" dirty="0">
                <a:solidFill>
                  <a:schemeClr val="hlink"/>
                </a:solidFill>
                <a:cs typeface="Times New Roman" pitchFamily="18" charset="0"/>
              </a:rPr>
              <a:t>Лекари на 100 хил. жители в българските региони в периода 2007-2012 г.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69789459"/>
              </p:ext>
            </p:extLst>
          </p:nvPr>
        </p:nvGraphicFramePr>
        <p:xfrm>
          <a:off x="1371600" y="1447800"/>
          <a:ext cx="6324600" cy="3898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04800" y="5307013"/>
            <a:ext cx="8610600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Ниска </a:t>
            </a:r>
            <a:r>
              <a:rPr lang="bg-BG" altLang="bg-BG" b="1" dirty="0" err="1" smtClean="0">
                <a:solidFill>
                  <a:srgbClr val="B0413E"/>
                </a:solidFill>
                <a:latin typeface="+mn-lt"/>
              </a:rPr>
              <a:t>междурегионална</a:t>
            </a: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 диференциация</a:t>
            </a: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Тенденция </a:t>
            </a:r>
            <a:r>
              <a:rPr lang="bg-BG" altLang="bg-BG" b="1" dirty="0">
                <a:solidFill>
                  <a:srgbClr val="B0413E"/>
                </a:solidFill>
                <a:latin typeface="+mn-lt"/>
              </a:rPr>
              <a:t>към </a:t>
            </a: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намаляване на различията между регионите (коефициент на вариация 13,3% през 2007, 9,2% през 2012 </a:t>
            </a:r>
            <a:r>
              <a:rPr lang="bg-BG" altLang="bg-BG" b="1" dirty="0">
                <a:solidFill>
                  <a:srgbClr val="B0413E"/>
                </a:solidFill>
                <a:latin typeface="+mn-lt"/>
              </a:rPr>
              <a:t>г. </a:t>
            </a:r>
            <a:r>
              <a:rPr lang="bg-BG" altLang="bg-BG" b="1" dirty="0" smtClean="0">
                <a:solidFill>
                  <a:srgbClr val="B0413E"/>
                </a:solidFill>
                <a:latin typeface="+mn-lt"/>
              </a:rPr>
              <a:t>)</a:t>
            </a:r>
            <a:endParaRPr lang="bg-BG" altLang="bg-BG" b="1" dirty="0">
              <a:solidFill>
                <a:srgbClr val="B0413E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7485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  <a:t>Обобщаваща оценка на </a:t>
            </a:r>
            <a:r>
              <a:rPr lang="bg-BG" altLang="bg-BG" sz="3200" b="1" dirty="0" err="1">
                <a:solidFill>
                  <a:schemeClr val="hlink"/>
                </a:solidFill>
                <a:cs typeface="Times New Roman" pitchFamily="18" charset="0"/>
              </a:rPr>
              <a:t>развитостта</a:t>
            </a:r>
            <a: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  <a:t> и </a:t>
            </a:r>
            <a:b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</a:br>
            <a: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  <a:t>на </a:t>
            </a:r>
            <a:r>
              <a:rPr lang="bg-BG" altLang="bg-BG" sz="3200" b="1" dirty="0" err="1">
                <a:solidFill>
                  <a:schemeClr val="hlink"/>
                </a:solidFill>
                <a:cs typeface="Times New Roman" pitchFamily="18" charset="0"/>
              </a:rPr>
              <a:t>междурегионалните</a:t>
            </a:r>
            <a: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  <a:t> </a:t>
            </a:r>
            <a:r>
              <a:rPr lang="bg-BG" altLang="bg-BG" sz="3200" b="1" dirty="0" smtClean="0">
                <a:solidFill>
                  <a:schemeClr val="hlink"/>
                </a:solidFill>
                <a:cs typeface="Times New Roman" pitchFamily="18" charset="0"/>
              </a:rPr>
              <a:t>различия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bg-BG" sz="2000" dirty="0" smtClean="0"/>
              <a:t>Система от показатели:</a:t>
            </a:r>
          </a:p>
          <a:p>
            <a:r>
              <a:rPr lang="bg-BG" sz="2000" dirty="0"/>
              <a:t>Коефициент на естествен </a:t>
            </a:r>
            <a:r>
              <a:rPr lang="bg-BG" sz="2000" dirty="0" smtClean="0"/>
              <a:t>прираст</a:t>
            </a:r>
          </a:p>
          <a:p>
            <a:r>
              <a:rPr lang="bg-BG" sz="2000" dirty="0"/>
              <a:t>Коефициент на </a:t>
            </a:r>
            <a:r>
              <a:rPr lang="bg-BG" sz="2000" dirty="0" smtClean="0"/>
              <a:t>миграция</a:t>
            </a:r>
          </a:p>
          <a:p>
            <a:r>
              <a:rPr lang="bg-BG" sz="2000" dirty="0"/>
              <a:t>Коефициент на </a:t>
            </a:r>
            <a:r>
              <a:rPr lang="bg-BG" sz="2000" dirty="0" smtClean="0"/>
              <a:t>заетост</a:t>
            </a:r>
          </a:p>
          <a:p>
            <a:r>
              <a:rPr lang="bg-BG" sz="2000" dirty="0"/>
              <a:t>БВП на 1 </a:t>
            </a:r>
            <a:r>
              <a:rPr lang="bg-BG" sz="2000" dirty="0" smtClean="0"/>
              <a:t>жител</a:t>
            </a:r>
          </a:p>
          <a:p>
            <a:r>
              <a:rPr lang="bg-BG" sz="2000" dirty="0"/>
              <a:t>Придобиване на ДМА на 1 </a:t>
            </a:r>
            <a:r>
              <a:rPr lang="bg-BG" sz="2000" dirty="0" smtClean="0"/>
              <a:t>жител</a:t>
            </a:r>
          </a:p>
          <a:p>
            <a:r>
              <a:rPr lang="bg-BG" sz="2000" dirty="0"/>
              <a:t>Брой нощувки на 1000 </a:t>
            </a:r>
            <a:r>
              <a:rPr lang="bg-BG" sz="2000" dirty="0" smtClean="0"/>
              <a:t>жители</a:t>
            </a:r>
          </a:p>
          <a:p>
            <a:r>
              <a:rPr lang="bg-BG" sz="2000" dirty="0"/>
              <a:t>Използвана земеделска площ на 1 </a:t>
            </a:r>
            <a:r>
              <a:rPr lang="bg-BG" sz="2000" dirty="0" smtClean="0"/>
              <a:t>жител</a:t>
            </a:r>
          </a:p>
          <a:p>
            <a:r>
              <a:rPr lang="bg-BG" sz="2000" dirty="0"/>
              <a:t>Доходи на 1 лице от </a:t>
            </a:r>
            <a:r>
              <a:rPr lang="bg-BG" sz="2000" dirty="0" smtClean="0"/>
              <a:t>домакинство</a:t>
            </a:r>
          </a:p>
          <a:p>
            <a:r>
              <a:rPr lang="bg-BG" sz="2000" dirty="0"/>
              <a:t>Равнище на </a:t>
            </a:r>
            <a:r>
              <a:rPr lang="bg-BG" sz="2000" dirty="0" smtClean="0"/>
              <a:t>безработица</a:t>
            </a:r>
          </a:p>
          <a:p>
            <a:r>
              <a:rPr lang="bg-BG" sz="2000" dirty="0"/>
              <a:t>Осигуреност с транспортна </a:t>
            </a:r>
            <a:r>
              <a:rPr lang="bg-BG" sz="2000" dirty="0" smtClean="0"/>
              <a:t>инфраструктура</a:t>
            </a:r>
          </a:p>
          <a:p>
            <a:r>
              <a:rPr lang="bg-BG" sz="2000" dirty="0"/>
              <a:t>Дял на студентите от </a:t>
            </a:r>
            <a:r>
              <a:rPr lang="bg-BG" sz="2000" dirty="0" smtClean="0"/>
              <a:t>населението</a:t>
            </a:r>
          </a:p>
          <a:p>
            <a:r>
              <a:rPr lang="bg-BG" sz="2000" dirty="0"/>
              <a:t>Лекари на 100 хил. жители</a:t>
            </a:r>
            <a:endParaRPr lang="bg-BG" sz="2000" dirty="0" smtClean="0"/>
          </a:p>
          <a:p>
            <a:endParaRPr lang="bg-BG" sz="2000" dirty="0"/>
          </a:p>
        </p:txBody>
      </p:sp>
    </p:spTree>
    <p:extLst>
      <p:ext uri="{BB962C8B-B14F-4D97-AF65-F5344CB8AC3E}">
        <p14:creationId xmlns="" xmlns:p14="http://schemas.microsoft.com/office/powerpoint/2010/main" val="2116888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  <a:t>Обобщаваща оценка на </a:t>
            </a:r>
            <a:r>
              <a:rPr lang="bg-BG" altLang="bg-BG" sz="3200" b="1" dirty="0" err="1">
                <a:solidFill>
                  <a:schemeClr val="hlink"/>
                </a:solidFill>
                <a:cs typeface="Times New Roman" pitchFamily="18" charset="0"/>
              </a:rPr>
              <a:t>развитостта</a:t>
            </a:r>
            <a: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  <a:t> и </a:t>
            </a:r>
            <a:b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</a:br>
            <a: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  <a:t>на </a:t>
            </a:r>
            <a:r>
              <a:rPr lang="bg-BG" altLang="bg-BG" sz="3200" b="1" dirty="0" err="1">
                <a:solidFill>
                  <a:schemeClr val="hlink"/>
                </a:solidFill>
                <a:cs typeface="Times New Roman" pitchFamily="18" charset="0"/>
              </a:rPr>
              <a:t>междурегионалните</a:t>
            </a:r>
            <a:r>
              <a:rPr lang="bg-BG" altLang="bg-BG" sz="3200" b="1" dirty="0">
                <a:solidFill>
                  <a:schemeClr val="hlink"/>
                </a:solidFill>
                <a:cs typeface="Times New Roman" pitchFamily="18" charset="0"/>
              </a:rPr>
              <a:t> </a:t>
            </a:r>
            <a:r>
              <a:rPr lang="bg-BG" altLang="bg-BG" sz="3200" b="1" dirty="0" smtClean="0">
                <a:solidFill>
                  <a:schemeClr val="hlink"/>
                </a:solidFill>
                <a:cs typeface="Times New Roman" pitchFamily="18" charset="0"/>
              </a:rPr>
              <a:t>различия в България</a:t>
            </a:r>
            <a:endParaRPr lang="bg-BG" altLang="bg-BG" sz="3200" b="1" dirty="0">
              <a:solidFill>
                <a:schemeClr val="hlink"/>
              </a:solidFill>
              <a:cs typeface="Times New Roman" pitchFamily="18" charset="0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bg-BG" altLang="bg-BG" b="1" dirty="0" smtClean="0">
              <a:solidFill>
                <a:schemeClr val="accent2"/>
              </a:solidFill>
            </a:endParaRPr>
          </a:p>
          <a:p>
            <a:pPr eaLnBrk="1" hangingPunct="1">
              <a:buFont typeface="Arial" charset="0"/>
              <a:buNone/>
            </a:pPr>
            <a:endParaRPr lang="bg-BG" altLang="bg-BG" b="1" dirty="0">
              <a:solidFill>
                <a:schemeClr val="accent2"/>
              </a:solidFill>
            </a:endParaRPr>
          </a:p>
          <a:p>
            <a:pPr eaLnBrk="1" hangingPunct="1">
              <a:buFont typeface="Arial" charset="0"/>
              <a:buNone/>
            </a:pPr>
            <a:endParaRPr lang="bg-BG" altLang="bg-BG" b="1" dirty="0" smtClean="0">
              <a:solidFill>
                <a:schemeClr val="accent2"/>
              </a:solidFill>
            </a:endParaRPr>
          </a:p>
          <a:p>
            <a:pPr eaLnBrk="1" hangingPunct="1">
              <a:buFont typeface="Arial" charset="0"/>
              <a:buNone/>
            </a:pPr>
            <a:endParaRPr lang="bg-BG" altLang="bg-BG" b="1" dirty="0" smtClean="0"/>
          </a:p>
          <a:p>
            <a:pPr eaLnBrk="1" hangingPunct="1">
              <a:buFont typeface="Arial" charset="0"/>
              <a:buNone/>
            </a:pPr>
            <a:r>
              <a:rPr lang="bg-BG" altLang="bg-BG" sz="2400" b="1" dirty="0" smtClean="0"/>
              <a:t>		ЮЗР 		- най-развит български район</a:t>
            </a:r>
          </a:p>
          <a:p>
            <a:pPr eaLnBrk="1" hangingPunct="1">
              <a:buFont typeface="Arial" charset="0"/>
              <a:buNone/>
            </a:pPr>
            <a:r>
              <a:rPr lang="bg-BG" altLang="bg-BG" sz="2400" b="1" dirty="0" smtClean="0"/>
              <a:t>		ЮИР, СИР	- развити райони</a:t>
            </a:r>
          </a:p>
          <a:p>
            <a:pPr eaLnBrk="1" hangingPunct="1">
              <a:buFont typeface="Arial" charset="0"/>
              <a:buNone/>
            </a:pPr>
            <a:r>
              <a:rPr lang="bg-BG" altLang="bg-BG" sz="2400" b="1" dirty="0" smtClean="0"/>
              <a:t>		ЮЦР</a:t>
            </a:r>
            <a:r>
              <a:rPr lang="bg-BG" altLang="bg-BG" sz="2400" b="1" smtClean="0"/>
              <a:t>		- </a:t>
            </a:r>
            <a:r>
              <a:rPr lang="bg-BG" altLang="bg-BG" sz="2400" b="1" dirty="0" smtClean="0"/>
              <a:t>средно развит район</a:t>
            </a:r>
          </a:p>
          <a:p>
            <a:pPr eaLnBrk="1" hangingPunct="1">
              <a:buFont typeface="Arial" charset="0"/>
              <a:buNone/>
            </a:pPr>
            <a:r>
              <a:rPr lang="bg-BG" altLang="bg-BG" sz="2400" b="1" dirty="0" smtClean="0"/>
              <a:t>		СЦР, СЗР	- слаборазвити райони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18080665"/>
              </p:ext>
            </p:extLst>
          </p:nvPr>
        </p:nvGraphicFramePr>
        <p:xfrm>
          <a:off x="1676400" y="1676400"/>
          <a:ext cx="5333999" cy="2133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382"/>
                <a:gridCol w="580207"/>
                <a:gridCol w="585082"/>
                <a:gridCol w="585082"/>
                <a:gridCol w="585082"/>
                <a:gridCol w="585082"/>
                <a:gridCol w="585082"/>
              </a:tblGrid>
              <a:tr h="278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2007 г.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2008 г.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2009 г.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2010 г.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2011 г.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2012 г.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8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Югозападен район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66.10%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67.60%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65.90%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68.10%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65.7%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67.5%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278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Североизточен район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59.50%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59.50%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60.10%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57.60%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56.1%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55.9%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5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БЪЛГАРИЯ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56.50%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56.80%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57.40%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56.40%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55.9%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56.3%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4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Югоизточен район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55.90%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55.60%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56.60%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54.30%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55.7%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55.7%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5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Южен централен район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51.50%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51.40%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54.00%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49.90%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49.3%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49.9%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58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Северен централен район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49.10%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49.70%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50.10%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48.90%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50.0%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50.1%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65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Северозападен район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45.10%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44.20%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45.80%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>
                          <a:solidFill>
                            <a:schemeClr val="tx1"/>
                          </a:solidFill>
                          <a:effectLst/>
                        </a:rPr>
                        <a:t>45.60%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45.2%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chemeClr val="tx1"/>
                          </a:solidFill>
                          <a:effectLst/>
                        </a:rPr>
                        <a:t>44.7%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715962"/>
          </a:xfrm>
        </p:spPr>
        <p:txBody>
          <a:bodyPr/>
          <a:lstStyle/>
          <a:p>
            <a:r>
              <a:rPr lang="bg-BG" sz="3200" b="1" dirty="0">
                <a:solidFill>
                  <a:schemeClr val="hlink"/>
                </a:solidFill>
                <a:cs typeface="Times New Roman" pitchFamily="18" charset="0"/>
              </a:rPr>
              <a:t>Обобщаващи </a:t>
            </a:r>
            <a:r>
              <a:rPr lang="bg-BG" sz="3200" b="1" dirty="0" smtClean="0">
                <a:solidFill>
                  <a:schemeClr val="hlink"/>
                </a:solidFill>
                <a:cs typeface="Times New Roman" pitchFamily="18" charset="0"/>
              </a:rPr>
              <a:t>оценки по области</a:t>
            </a:r>
            <a:endParaRPr lang="bg-BG" sz="3200" b="1" dirty="0">
              <a:solidFill>
                <a:schemeClr val="hlink"/>
              </a:solidFill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05164679"/>
              </p:ext>
            </p:extLst>
          </p:nvPr>
        </p:nvGraphicFramePr>
        <p:xfrm>
          <a:off x="838200" y="1028078"/>
          <a:ext cx="7162800" cy="5713841"/>
        </p:xfrm>
        <a:graphic>
          <a:graphicData uri="http://schemas.openxmlformats.org/drawingml/2006/table">
            <a:tbl>
              <a:tblPr firstRow="1" firstCol="1" bandRow="1"/>
              <a:tblGrid>
                <a:gridCol w="1981200"/>
                <a:gridCol w="1524000"/>
                <a:gridCol w="1892809"/>
                <a:gridCol w="1764791"/>
              </a:tblGrid>
              <a:tr h="279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bg-BG" sz="1600" b="1">
                          <a:effectLst/>
                          <a:latin typeface="Calibri"/>
                          <a:ea typeface="Times New Roman"/>
                        </a:rPr>
                        <a:t>2012 г.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50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>
                          <a:effectLst/>
                          <a:latin typeface="Calibri"/>
                          <a:ea typeface="Calibri"/>
                        </a:rPr>
                        <a:t>Първа група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>
                          <a:effectLst/>
                          <a:latin typeface="Calibri"/>
                          <a:ea typeface="Calibri"/>
                        </a:rPr>
                        <a:t>Втора група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>
                          <a:effectLst/>
                          <a:latin typeface="Calibri"/>
                          <a:ea typeface="Calibri"/>
                        </a:rPr>
                        <a:t>Трета група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768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bg-BG" sz="1600" dirty="0">
                          <a:effectLst/>
                          <a:latin typeface="Calibri"/>
                          <a:ea typeface="Times New Roman"/>
                        </a:rPr>
                        <a:t>Северозападен район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Плевен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Ловеч, Враца,Монтана, Видин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6896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Times New Roman"/>
                        </a:rPr>
                        <a:t>Северен централен район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 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Русе, Габрово, Велико Търново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Разград, Силистра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558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Times New Roman"/>
                        </a:rPr>
                        <a:t>Североизточен район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Варна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Добрич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Шумен, Търговище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8354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Times New Roman"/>
                        </a:rPr>
                        <a:t>Югоизточен район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Бургас, Стара Загора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Ямбол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Сливен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8377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Times New Roman"/>
                        </a:rPr>
                        <a:t>Южен централен район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Пловдив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Кърджали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Пазарджик, Хасково, Смолян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1198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Times New Roman"/>
                        </a:rPr>
                        <a:t>Югозападен район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Calibri"/>
                          <a:ea typeface="Calibri"/>
                        </a:rPr>
                        <a:t>София-град, София - област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Calibri"/>
                          <a:ea typeface="Calibri"/>
                        </a:rPr>
                        <a:t>Перник, Благоевград</a:t>
                      </a:r>
                      <a:endParaRPr lang="bg-BG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Calibri"/>
                          <a:ea typeface="Calibri"/>
                        </a:rPr>
                        <a:t>Кюстендил</a:t>
                      </a:r>
                      <a:endParaRPr lang="bg-BG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36289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bg-BG" sz="3200" b="1" dirty="0">
                <a:solidFill>
                  <a:schemeClr val="hlink"/>
                </a:solidFill>
                <a:cs typeface="Times New Roman" pitchFamily="18" charset="0"/>
              </a:rPr>
              <a:t>Градове за подкрепа по ОПРР 2014-2020 г.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4906963"/>
          </a:xfrm>
        </p:spPr>
        <p:txBody>
          <a:bodyPr/>
          <a:lstStyle/>
          <a:p>
            <a:r>
              <a:rPr lang="bg-BG" sz="2200" dirty="0"/>
              <a:t>2 проекта в подкрепа на разработването на ОПРР 2014-2020 г</a:t>
            </a:r>
            <a:r>
              <a:rPr lang="bg-BG" sz="2200" dirty="0" smtClean="0"/>
              <a:t>.</a:t>
            </a:r>
          </a:p>
          <a:p>
            <a:r>
              <a:rPr lang="bg-BG" sz="2200" dirty="0" smtClean="0"/>
              <a:t>Национална концепция за пространствено развитие  2013-2025 г. – 67 града за подкрепа, разделени в 4 йерархични нива</a:t>
            </a:r>
          </a:p>
          <a:p>
            <a:r>
              <a:rPr lang="bg-BG" sz="2200" dirty="0" smtClean="0"/>
              <a:t>Модел на “умерен полицентризъм”</a:t>
            </a:r>
          </a:p>
          <a:p>
            <a:r>
              <a:rPr lang="bg-BG" sz="2200" dirty="0" smtClean="0"/>
              <a:t>Градовете за подкрепа – от национално, регионално, над-общинско и общинско значение при изпълнение на функции в:</a:t>
            </a:r>
          </a:p>
          <a:p>
            <a:pPr lvl="1"/>
            <a:r>
              <a:rPr lang="bg-BG" sz="2200" dirty="0" smtClean="0"/>
              <a:t>Административното обслужване на населението</a:t>
            </a:r>
            <a:endParaRPr lang="bg-BG" sz="2200" dirty="0"/>
          </a:p>
          <a:p>
            <a:pPr lvl="1"/>
            <a:r>
              <a:rPr lang="bg-BG" sz="2200" dirty="0" smtClean="0"/>
              <a:t>Образованието</a:t>
            </a:r>
            <a:endParaRPr lang="bg-BG" sz="2200" dirty="0"/>
          </a:p>
          <a:p>
            <a:pPr lvl="1"/>
            <a:r>
              <a:rPr lang="bg-BG" sz="2200" dirty="0" smtClean="0"/>
              <a:t>Здравеопазването</a:t>
            </a:r>
            <a:endParaRPr lang="bg-BG" sz="2200" dirty="0"/>
          </a:p>
          <a:p>
            <a:pPr lvl="1"/>
            <a:r>
              <a:rPr lang="bg-BG" sz="2200" dirty="0" smtClean="0"/>
              <a:t>Социалното подпомагане</a:t>
            </a:r>
            <a:endParaRPr lang="bg-BG" sz="2200" dirty="0"/>
          </a:p>
          <a:p>
            <a:pPr lvl="1"/>
            <a:r>
              <a:rPr lang="bg-BG" sz="2200" dirty="0" smtClean="0"/>
              <a:t>Културата</a:t>
            </a:r>
            <a:endParaRPr lang="bg-BG" sz="2200" dirty="0"/>
          </a:p>
          <a:p>
            <a:pPr lvl="1"/>
            <a:r>
              <a:rPr lang="bg-BG" sz="2200" dirty="0" smtClean="0"/>
              <a:t>Транспорта</a:t>
            </a:r>
            <a:endParaRPr lang="bg-BG" sz="2200" dirty="0"/>
          </a:p>
          <a:p>
            <a:pPr lvl="1"/>
            <a:endParaRPr lang="bg-BG" sz="2200" i="1" u="sng" dirty="0"/>
          </a:p>
          <a:p>
            <a:pPr lvl="1"/>
            <a:endParaRPr lang="bg-BG" sz="2200" dirty="0" smtClean="0"/>
          </a:p>
          <a:p>
            <a:endParaRPr lang="bg-BG" sz="2200" dirty="0"/>
          </a:p>
        </p:txBody>
      </p:sp>
    </p:spTree>
    <p:extLst>
      <p:ext uri="{BB962C8B-B14F-4D97-AF65-F5344CB8AC3E}">
        <p14:creationId xmlns="" xmlns:p14="http://schemas.microsoft.com/office/powerpoint/2010/main" val="285835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b="1" dirty="0" smtClean="0">
                <a:solidFill>
                  <a:schemeClr val="hlink"/>
                </a:solidFill>
                <a:cs typeface="Times New Roman" pitchFamily="18" charset="0"/>
              </a:rPr>
              <a:t>Инфраструктурни потребности на градовете </a:t>
            </a:r>
            <a:r>
              <a:rPr lang="bg-BG" sz="3200" b="1" dirty="0">
                <a:solidFill>
                  <a:schemeClr val="hlink"/>
                </a:solidFill>
                <a:cs typeface="Times New Roman" pitchFamily="18" charset="0"/>
              </a:rPr>
              <a:t>за подкрепа по ОПРР 2014-2020 г.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sz="2400" dirty="0" smtClean="0"/>
              <a:t>Изводи на база на обобщена информация от ИПГВР за 36-те </a:t>
            </a:r>
            <a:r>
              <a:rPr lang="bg-BG" sz="2400" dirty="0"/>
              <a:t>града </a:t>
            </a:r>
            <a:endParaRPr lang="bg-BG" sz="2400" dirty="0" smtClean="0"/>
          </a:p>
          <a:p>
            <a:r>
              <a:rPr lang="bg-BG" sz="2400" dirty="0"/>
              <a:t>42% от заложените </a:t>
            </a:r>
            <a:r>
              <a:rPr lang="bg-BG" sz="2400" dirty="0" smtClean="0"/>
              <a:t>инвестиции </a:t>
            </a:r>
            <a:r>
              <a:rPr lang="bg-BG" sz="2400" dirty="0"/>
              <a:t>са насочени към подобрение на състоянието на градската среда</a:t>
            </a:r>
            <a:r>
              <a:rPr lang="bg-BG" sz="2400" dirty="0" smtClean="0"/>
              <a:t>.</a:t>
            </a:r>
          </a:p>
          <a:p>
            <a:r>
              <a:rPr lang="bg-BG" sz="2400" dirty="0"/>
              <a:t>16,70</a:t>
            </a:r>
            <a:r>
              <a:rPr lang="bg-BG" sz="2400" dirty="0" smtClean="0"/>
              <a:t>% от заложените инвестиции - за подобряването </a:t>
            </a:r>
            <a:r>
              <a:rPr lang="bg-BG" sz="2400" dirty="0"/>
              <a:t>на енергийната </a:t>
            </a:r>
            <a:r>
              <a:rPr lang="bg-BG" sz="2400" dirty="0" smtClean="0"/>
              <a:t>ефективност</a:t>
            </a:r>
          </a:p>
          <a:p>
            <a:r>
              <a:rPr lang="bg-BG" sz="2400" dirty="0"/>
              <a:t>10</a:t>
            </a:r>
            <a:r>
              <a:rPr lang="bg-BG" sz="2400" dirty="0" smtClean="0"/>
              <a:t>% от заложените инвестиции - за развитие на образователната инфраструктура</a:t>
            </a:r>
          </a:p>
          <a:p>
            <a:r>
              <a:rPr lang="bg-BG" sz="2400" dirty="0" smtClean="0"/>
              <a:t>Спортна и транспортна инфраструктура – различна </a:t>
            </a:r>
            <a:r>
              <a:rPr lang="bg-BG" sz="2400" dirty="0" err="1" smtClean="0"/>
              <a:t>приоритетност</a:t>
            </a:r>
            <a:r>
              <a:rPr lang="bg-BG" sz="2400" dirty="0" smtClean="0"/>
              <a:t> в отделните градове</a:t>
            </a:r>
          </a:p>
          <a:p>
            <a:r>
              <a:rPr lang="bg-BG" sz="2400" dirty="0" smtClean="0"/>
              <a:t>Градове от 4-то ниво – инвестиционни потребности в практически всички области</a:t>
            </a:r>
            <a:endParaRPr lang="bg-BG" sz="2400" dirty="0"/>
          </a:p>
        </p:txBody>
      </p:sp>
    </p:spTree>
    <p:extLst>
      <p:ext uri="{BB962C8B-B14F-4D97-AF65-F5344CB8AC3E}">
        <p14:creationId xmlns="" xmlns:p14="http://schemas.microsoft.com/office/powerpoint/2010/main" val="75168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b="1" dirty="0">
                <a:solidFill>
                  <a:schemeClr val="hlink"/>
                </a:solidFill>
                <a:cs typeface="Times New Roman" pitchFamily="18" charset="0"/>
              </a:rPr>
              <a:t>Мерки за подкрепа на </a:t>
            </a:r>
            <a:r>
              <a:rPr lang="bg-BG" sz="3200" b="1" dirty="0" smtClean="0">
                <a:solidFill>
                  <a:schemeClr val="hlink"/>
                </a:solidFill>
                <a:cs typeface="Times New Roman" pitchFamily="18" charset="0"/>
              </a:rPr>
              <a:t>ромското население </a:t>
            </a:r>
            <a:endParaRPr lang="bg-BG" sz="3200" b="1" dirty="0">
              <a:solidFill>
                <a:schemeClr val="hlink"/>
              </a:solidFill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bg-BG" sz="2400" dirty="0"/>
              <a:t>Изводи на база на обобщена информация от ИПГВР за 36-те </a:t>
            </a:r>
            <a:r>
              <a:rPr lang="bg-BG" sz="2400" dirty="0" smtClean="0"/>
              <a:t>града</a:t>
            </a:r>
          </a:p>
          <a:p>
            <a:r>
              <a:rPr lang="bg-BG" sz="2400" dirty="0" smtClean="0"/>
              <a:t>Градовете с компактно ромско население извеждат различни проблеми на ромската общност:</a:t>
            </a:r>
          </a:p>
          <a:p>
            <a:pPr lvl="1"/>
            <a:r>
              <a:rPr lang="bg-BG" sz="2400" dirty="0" smtClean="0"/>
              <a:t>Неграмотност и нисък образователен статус, отпадащи ученици</a:t>
            </a:r>
          </a:p>
          <a:p>
            <a:pPr lvl="1"/>
            <a:r>
              <a:rPr lang="bg-BG" sz="2400" dirty="0" smtClean="0"/>
              <a:t>Високо равнище на безработица</a:t>
            </a:r>
          </a:p>
          <a:p>
            <a:pPr lvl="1"/>
            <a:r>
              <a:rPr lang="bg-BG" sz="2400" dirty="0"/>
              <a:t>Групи в риск, изоставени деца, бедност, социално </a:t>
            </a:r>
            <a:r>
              <a:rPr lang="bg-BG" sz="2400" dirty="0" smtClean="0"/>
              <a:t>изключване</a:t>
            </a:r>
          </a:p>
          <a:p>
            <a:pPr lvl="1"/>
            <a:r>
              <a:rPr lang="bg-BG" sz="2400" dirty="0"/>
              <a:t>П</a:t>
            </a:r>
            <a:r>
              <a:rPr lang="bg-BG" sz="2400" dirty="0" smtClean="0"/>
              <a:t>овишена </a:t>
            </a:r>
            <a:r>
              <a:rPr lang="bg-BG" sz="2400" dirty="0" err="1" smtClean="0"/>
              <a:t>криминогенност</a:t>
            </a:r>
            <a:r>
              <a:rPr lang="bg-BG" sz="2400" dirty="0" smtClean="0"/>
              <a:t> на ромските квартали</a:t>
            </a:r>
          </a:p>
          <a:p>
            <a:pPr lvl="1"/>
            <a:r>
              <a:rPr lang="bg-BG" sz="2400" dirty="0" smtClean="0"/>
              <a:t>Липсваща или силно амортизирана техническа инфраструктура в ромските квартали</a:t>
            </a:r>
          </a:p>
          <a:p>
            <a:pPr marL="457200" lvl="1" indent="0">
              <a:buNone/>
            </a:pPr>
            <a:endParaRPr lang="bg-BG" sz="2400" dirty="0"/>
          </a:p>
          <a:p>
            <a:pPr lvl="1"/>
            <a:endParaRPr lang="bg-BG" sz="2400" dirty="0"/>
          </a:p>
          <a:p>
            <a:endParaRPr lang="bg-BG" sz="2400" dirty="0" smtClean="0"/>
          </a:p>
          <a:p>
            <a:endParaRPr lang="bg-BG" sz="2400" dirty="0"/>
          </a:p>
        </p:txBody>
      </p:sp>
    </p:spTree>
    <p:extLst>
      <p:ext uri="{BB962C8B-B14F-4D97-AF65-F5344CB8AC3E}">
        <p14:creationId xmlns="" xmlns:p14="http://schemas.microsoft.com/office/powerpoint/2010/main" val="3299748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816292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43834" y="571480"/>
            <a:ext cx="886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/>
              <a:t>2011 г.</a:t>
            </a:r>
            <a:endParaRPr lang="bg-BG" b="1" dirty="0"/>
          </a:p>
        </p:txBody>
      </p:sp>
    </p:spTree>
    <p:extLst>
      <p:ext uri="{BB962C8B-B14F-4D97-AF65-F5344CB8AC3E}">
        <p14:creationId xmlns="" xmlns:p14="http://schemas.microsoft.com/office/powerpoint/2010/main" val="24365525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796908"/>
          </a:xfrm>
        </p:spPr>
        <p:txBody>
          <a:bodyPr/>
          <a:lstStyle/>
          <a:p>
            <a:r>
              <a:rPr lang="bg-BG" sz="3200" b="1" dirty="0" smtClean="0">
                <a:solidFill>
                  <a:schemeClr val="hlink"/>
                </a:solidFill>
                <a:cs typeface="Times New Roman" pitchFamily="18" charset="0"/>
              </a:rPr>
              <a:t>Секторни приоритети на ОПРР 2014-2020 г.</a:t>
            </a:r>
            <a:endParaRPr lang="bg-BG" sz="3200" b="1" dirty="0">
              <a:solidFill>
                <a:schemeClr val="hlink"/>
              </a:solidFill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525963"/>
          </a:xfrm>
        </p:spPr>
        <p:txBody>
          <a:bodyPr/>
          <a:lstStyle/>
          <a:p>
            <a:r>
              <a:rPr lang="bg-BG" sz="2400" dirty="0" smtClean="0"/>
              <a:t>ОПРР 2014-2020 г. в подкрепа на реализацията на политики, заложени в секторни стратегически документи</a:t>
            </a:r>
          </a:p>
          <a:p>
            <a:r>
              <a:rPr lang="bg-BG" sz="2400" dirty="0" smtClean="0"/>
              <a:t>Регионална образователна инфраструктура (подобряване на материалната база в професионалните, специалните и помощните училища, ВУЗ).</a:t>
            </a:r>
          </a:p>
          <a:p>
            <a:r>
              <a:rPr lang="bg-BG" sz="2400" dirty="0" smtClean="0"/>
              <a:t>Регионална здравна инфраструктура (подкрепа за спешната медицинска помощ, подкрепа за продължително лечение)</a:t>
            </a:r>
          </a:p>
          <a:p>
            <a:r>
              <a:rPr lang="bg-BG" sz="2400" dirty="0" smtClean="0"/>
              <a:t>Деинституционализация на социалните услуги (деца, лица/деца с увреждания и възрастни хора)</a:t>
            </a:r>
          </a:p>
          <a:p>
            <a:r>
              <a:rPr lang="bg-BG" sz="2400" dirty="0" smtClean="0"/>
              <a:t>Регионален туризъм</a:t>
            </a:r>
          </a:p>
          <a:p>
            <a:r>
              <a:rPr lang="bg-BG" sz="2400" dirty="0" smtClean="0"/>
              <a:t>Регионална пътна инфраструктура (първокласни и второкласни пътища, третокласни пътища осигуряващи връзка с TEN-T коридори).</a:t>
            </a:r>
            <a:endParaRPr lang="bg-BG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1078</Words>
  <Application>Microsoft Office PowerPoint</Application>
  <PresentationFormat>On-screen Show (4:3)</PresentationFormat>
  <Paragraphs>194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Проект „Разработване на социално-икономически анализ за нуждите на ОПРР за периода 2014-2020 г.“  Тенденции в развитието на регионите в периода 2007-2013 г. </vt:lpstr>
      <vt:lpstr>Динамика на населението на българските райони за периода 2007-2013 г. (%, 2007г. =100) </vt:lpstr>
      <vt:lpstr>Естествен прираст на населението в българските райони за периода 2007-2012 г. (коеф., ‰ ) </vt:lpstr>
      <vt:lpstr>Миграция на населението в  българските райони за периода 2007-2012 г. (коеф., ‰) </vt:lpstr>
      <vt:lpstr>БВП на 1 жител на българските райони в периода 2007-2011 г. (лв.)</vt:lpstr>
      <vt:lpstr>Slide 6</vt:lpstr>
      <vt:lpstr>Slide 7</vt:lpstr>
      <vt:lpstr>Преки чуждестранни инвестиции на 1 жител (евро) в българските райони в периода 2007-2012 г.</vt:lpstr>
      <vt:lpstr>Равнище на заетост 15-64 г. (%) в българските райони в периода 2007-2013 г.</vt:lpstr>
      <vt:lpstr>Slide 10</vt:lpstr>
      <vt:lpstr>Slide 11</vt:lpstr>
      <vt:lpstr>Равнище на безработица (%) в българските райони в периода 2007-2013 г.</vt:lpstr>
      <vt:lpstr>Общ доход на домакинство (лв.) в българските райони за периода 2007-2013 г.</vt:lpstr>
      <vt:lpstr>Slide 14</vt:lpstr>
      <vt:lpstr>Slide 15</vt:lpstr>
      <vt:lpstr>Структура на републиканската пътна мрежа (%)</vt:lpstr>
      <vt:lpstr>Среден брой ученици в едно училище в българските райони в периода 2007 – 2013 г. </vt:lpstr>
      <vt:lpstr>Дял на студентите в населението на българските райони в периода 2007-2013 г. (%)</vt:lpstr>
      <vt:lpstr>Брой легла в болнични заведения на 100 хил.жители в българските райони в периода 2007 – 2012 г.</vt:lpstr>
      <vt:lpstr>Лекари на 100 хил. жители в българските региони в периода 2007-2012 г.</vt:lpstr>
      <vt:lpstr>Обобщаваща оценка на развитостта и  на междурегионалните различия</vt:lpstr>
      <vt:lpstr>Обобщаваща оценка на развитостта и  на междурегионалните различия в България</vt:lpstr>
      <vt:lpstr>Обобщаващи оценки по области</vt:lpstr>
      <vt:lpstr>Градове за подкрепа по ОПРР 2014-2020 г.</vt:lpstr>
      <vt:lpstr>Инфраструктурни потребности на градовете за подкрепа по ОПРР 2014-2020 г.</vt:lpstr>
      <vt:lpstr>Мерки за подкрепа на ромското население </vt:lpstr>
      <vt:lpstr>Slide 27</vt:lpstr>
      <vt:lpstr>Секторни приоритети на ОПРР 2014-2020 г.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Разработване на социално-икономически анализ за нуждите на Оперативната програма за регионално развитие за периода 2014-2020 година</dc:title>
  <dc:creator>Stefan Ivanov</dc:creator>
  <cp:lastModifiedBy>user1</cp:lastModifiedBy>
  <cp:revision>219</cp:revision>
  <dcterms:created xsi:type="dcterms:W3CDTF">2011-12-02T04:03:04Z</dcterms:created>
  <dcterms:modified xsi:type="dcterms:W3CDTF">2014-12-04T05:48:17Z</dcterms:modified>
</cp:coreProperties>
</file>